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271" r:id="rId16"/>
    <p:sldId id="274" r:id="rId17"/>
    <p:sldId id="273" r:id="rId18"/>
    <p:sldId id="276" r:id="rId19"/>
    <p:sldId id="283" r:id="rId20"/>
    <p:sldId id="296" r:id="rId21"/>
    <p:sldId id="305" r:id="rId22"/>
    <p:sldId id="281" r:id="rId23"/>
    <p:sldId id="284" r:id="rId24"/>
    <p:sldId id="313" r:id="rId25"/>
    <p:sldId id="285" r:id="rId26"/>
    <p:sldId id="295" r:id="rId27"/>
    <p:sldId id="288" r:id="rId28"/>
    <p:sldId id="330" r:id="rId29"/>
    <p:sldId id="369" r:id="rId30"/>
    <p:sldId id="377" r:id="rId31"/>
    <p:sldId id="286" r:id="rId32"/>
    <p:sldId id="314" r:id="rId33"/>
    <p:sldId id="291" r:id="rId34"/>
    <p:sldId id="292" r:id="rId35"/>
    <p:sldId id="293" r:id="rId36"/>
    <p:sldId id="290" r:id="rId37"/>
    <p:sldId id="332" r:id="rId38"/>
    <p:sldId id="333" r:id="rId39"/>
    <p:sldId id="335" r:id="rId40"/>
    <p:sldId id="336" r:id="rId41"/>
    <p:sldId id="337" r:id="rId42"/>
    <p:sldId id="338" r:id="rId43"/>
    <p:sldId id="334" r:id="rId44"/>
    <p:sldId id="340" r:id="rId45"/>
    <p:sldId id="341" r:id="rId46"/>
    <p:sldId id="342" r:id="rId47"/>
    <p:sldId id="344" r:id="rId48"/>
    <p:sldId id="345" r:id="rId49"/>
    <p:sldId id="379" r:id="rId50"/>
    <p:sldId id="318" r:id="rId51"/>
    <p:sldId id="320" r:id="rId52"/>
    <p:sldId id="346" r:id="rId53"/>
    <p:sldId id="347" r:id="rId54"/>
    <p:sldId id="316" r:id="rId55"/>
    <p:sldId id="298" r:id="rId56"/>
    <p:sldId id="348" r:id="rId57"/>
    <p:sldId id="349" r:id="rId58"/>
    <p:sldId id="323" r:id="rId59"/>
    <p:sldId id="378" r:id="rId60"/>
    <p:sldId id="300" r:id="rId61"/>
    <p:sldId id="301" r:id="rId62"/>
    <p:sldId id="302" r:id="rId63"/>
    <p:sldId id="303" r:id="rId64"/>
    <p:sldId id="324" r:id="rId65"/>
    <p:sldId id="351" r:id="rId66"/>
    <p:sldId id="325" r:id="rId67"/>
    <p:sldId id="352" r:id="rId68"/>
    <p:sldId id="353" r:id="rId69"/>
    <p:sldId id="380" r:id="rId70"/>
    <p:sldId id="326" r:id="rId71"/>
    <p:sldId id="327" r:id="rId72"/>
    <p:sldId id="355" r:id="rId73"/>
    <p:sldId id="328" r:id="rId74"/>
    <p:sldId id="356" r:id="rId75"/>
    <p:sldId id="357" r:id="rId76"/>
    <p:sldId id="358" r:id="rId77"/>
    <p:sldId id="368" r:id="rId78"/>
    <p:sldId id="360" r:id="rId79"/>
    <p:sldId id="361" r:id="rId80"/>
    <p:sldId id="306" r:id="rId81"/>
    <p:sldId id="362" r:id="rId82"/>
    <p:sldId id="372" r:id="rId83"/>
    <p:sldId id="367" r:id="rId84"/>
    <p:sldId id="366" r:id="rId85"/>
    <p:sldId id="370" r:id="rId86"/>
    <p:sldId id="371" r:id="rId87"/>
    <p:sldId id="381" r:id="rId88"/>
    <p:sldId id="373" r:id="rId89"/>
    <p:sldId id="374" r:id="rId90"/>
    <p:sldId id="308" r:id="rId91"/>
    <p:sldId id="309" r:id="rId92"/>
    <p:sldId id="375" r:id="rId93"/>
    <p:sldId id="363" r:id="rId94"/>
    <p:sldId id="364" r:id="rId95"/>
    <p:sldId id="311" r:id="rId96"/>
    <p:sldId id="310" r:id="rId97"/>
    <p:sldId id="329" r:id="rId98"/>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114" d="100"/>
          <a:sy n="114" d="100"/>
        </p:scale>
        <p:origin x="186"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323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2020/10/1</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2485879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652925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01366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2110142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1054550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873139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38080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548009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2366404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104178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92944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2643388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35414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95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48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89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903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42904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099721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4164156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3144080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69378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1922984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92313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940578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490813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067046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601949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3345645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18223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3487763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3556160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825514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332508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3668010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240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264438" y="2613873"/>
            <a:ext cx="3663123" cy="2246769"/>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7" y="2608566"/>
            <a:ext cx="3663123" cy="2246769"/>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40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324197" y="2608566"/>
            <a:ext cx="3663123" cy="2554545"/>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80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ユーザ登録</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66725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365126" y="217675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460551" y="330013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64428" y="3300137"/>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2717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
        <p:nvSpPr>
          <p:cNvPr id="7" name="矢印: 右 6">
            <a:extLst>
              <a:ext uri="{FF2B5EF4-FFF2-40B4-BE49-F238E27FC236}">
                <a16:creationId xmlns:a16="http://schemas.microsoft.com/office/drawing/2014/main" id="{DB63664B-57D3-436A-9B65-88C991A5B4E3}"/>
              </a:ext>
            </a:extLst>
          </p:cNvPr>
          <p:cNvSpPr/>
          <p:nvPr/>
        </p:nvSpPr>
        <p:spPr>
          <a:xfrm rot="14005723">
            <a:off x="10269972" y="385286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56529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
        <p:nvSpPr>
          <p:cNvPr id="8" name="矢印: 右 7">
            <a:extLst>
              <a:ext uri="{FF2B5EF4-FFF2-40B4-BE49-F238E27FC236}">
                <a16:creationId xmlns:a16="http://schemas.microsoft.com/office/drawing/2014/main" id="{EA16DAA9-0909-4150-B991-9D6CA39CB69F}"/>
              </a:ext>
            </a:extLst>
          </p:cNvPr>
          <p:cNvSpPr/>
          <p:nvPr/>
        </p:nvSpPr>
        <p:spPr>
          <a:xfrm rot="8556931">
            <a:off x="7964518" y="172485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5672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56188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Tree>
    <p:extLst>
      <p:ext uri="{BB962C8B-B14F-4D97-AF65-F5344CB8AC3E}">
        <p14:creationId xmlns:p14="http://schemas.microsoft.com/office/powerpoint/2010/main" val="310764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631421" y="1308543"/>
            <a:ext cx="3844763" cy="2153584"/>
          </a:xfrm>
          <a:prstGeom prst="rect">
            <a:avLst/>
          </a:prstGeom>
        </p:spPr>
      </p:pic>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38018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4" name="図 3">
            <a:extLst>
              <a:ext uri="{FF2B5EF4-FFF2-40B4-BE49-F238E27FC236}">
                <a16:creationId xmlns:a16="http://schemas.microsoft.com/office/drawing/2014/main" id="{DA975D99-6CAB-419D-96A6-FF2D53E5DC5B}"/>
              </a:ext>
            </a:extLst>
          </p:cNvPr>
          <p:cNvPicPr>
            <a:picLocks noChangeAspect="1"/>
          </p:cNvPicPr>
          <p:nvPr/>
        </p:nvPicPr>
        <p:blipFill rotWithShape="1">
          <a:blip r:embed="rId3"/>
          <a:srcRect r="73255" b="39700"/>
          <a:stretch/>
        </p:blipFill>
        <p:spPr>
          <a:xfrm>
            <a:off x="7719046" y="1308543"/>
            <a:ext cx="3286706" cy="4896262"/>
          </a:xfrm>
          <a:prstGeom prst="rect">
            <a:avLst/>
          </a:prstGeom>
        </p:spPr>
      </p:pic>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0" name="矢印: 右 9">
            <a:extLst>
              <a:ext uri="{FF2B5EF4-FFF2-40B4-BE49-F238E27FC236}">
                <a16:creationId xmlns:a16="http://schemas.microsoft.com/office/drawing/2014/main" id="{41669A6A-4ECF-418A-943B-831D7A760A3D}"/>
              </a:ext>
            </a:extLst>
          </p:cNvPr>
          <p:cNvSpPr/>
          <p:nvPr/>
        </p:nvSpPr>
        <p:spPr>
          <a:xfrm rot="7665746">
            <a:off x="9122625" y="19786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5807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8" y="5013616"/>
            <a:ext cx="4857520"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6984372" y="3429000"/>
            <a:ext cx="4685187" cy="2756601"/>
          </a:xfrm>
          <a:prstGeom prst="rect">
            <a:avLst/>
          </a:prstGeom>
        </p:spPr>
      </p:pic>
      <p:pic>
        <p:nvPicPr>
          <p:cNvPr id="17" name="図 16">
            <a:extLst>
              <a:ext uri="{FF2B5EF4-FFF2-40B4-BE49-F238E27FC236}">
                <a16:creationId xmlns:a16="http://schemas.microsoft.com/office/drawing/2014/main" id="{9E0A53AD-8C45-4CA4-B765-078D76C02036}"/>
              </a:ext>
            </a:extLst>
          </p:cNvPr>
          <p:cNvPicPr>
            <a:picLocks noChangeAspect="1"/>
          </p:cNvPicPr>
          <p:nvPr/>
        </p:nvPicPr>
        <p:blipFill>
          <a:blip r:embed="rId4"/>
          <a:stretch>
            <a:fillRect/>
          </a:stretch>
        </p:blipFill>
        <p:spPr>
          <a:xfrm>
            <a:off x="9095386" y="440644"/>
            <a:ext cx="2133508" cy="1928127"/>
          </a:xfrm>
          <a:prstGeom prst="rect">
            <a:avLst/>
          </a:prstGeom>
        </p:spPr>
      </p:pic>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25C3F75-CE57-4E3D-888B-E244E39316ED}"/>
              </a:ext>
            </a:extLst>
          </p:cNvPr>
          <p:cNvPicPr>
            <a:picLocks noChangeAspect="1"/>
          </p:cNvPicPr>
          <p:nvPr/>
        </p:nvPicPr>
        <p:blipFill rotWithShape="1">
          <a:blip r:embed="rId3"/>
          <a:srcRect t="-1" b="52111"/>
          <a:stretch/>
        </p:blipFill>
        <p:spPr>
          <a:xfrm>
            <a:off x="5540990" y="2587377"/>
            <a:ext cx="4648849" cy="2130538"/>
          </a:xfrm>
          <a:prstGeom prst="rect">
            <a:avLst/>
          </a:prstGeom>
        </p:spPr>
      </p:pic>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4"/>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rotWithShape="1">
          <a:blip r:embed="rId3"/>
          <a:srcRect t="48068"/>
          <a:stretch/>
        </p:blipFill>
        <p:spPr>
          <a:xfrm>
            <a:off x="7077474" y="4162814"/>
            <a:ext cx="4648849" cy="2310333"/>
          </a:xfrm>
          <a:prstGeom prst="rect">
            <a:avLst/>
          </a:prstGeom>
        </p:spPr>
      </p:pic>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4A99F07-0A5E-44C6-8CF2-3E4122FD2DEA}"/>
              </a:ext>
            </a:extLst>
          </p:cNvPr>
          <p:cNvPicPr>
            <a:picLocks noChangeAspect="1"/>
          </p:cNvPicPr>
          <p:nvPr/>
        </p:nvPicPr>
        <p:blipFill>
          <a:blip r:embed="rId5"/>
          <a:stretch>
            <a:fillRect/>
          </a:stretch>
        </p:blipFill>
        <p:spPr>
          <a:xfrm>
            <a:off x="9095386" y="440644"/>
            <a:ext cx="2133508" cy="1928127"/>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rot="1388748">
            <a:off x="4222726" y="2840320"/>
            <a:ext cx="129349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7475021">
            <a:off x="7448784" y="3025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9148005" y="520232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037740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モックサーバが返すレスポンス</a:t>
            </a: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r="47519"/>
          <a:stretch/>
        </p:blipFill>
        <p:spPr>
          <a:xfrm>
            <a:off x="5279010" y="2083324"/>
            <a:ext cx="3156536"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4BFA9C7B-5856-4410-BE33-E9F9B787EDDD}"/>
              </a:ext>
            </a:extLst>
          </p:cNvPr>
          <p:cNvPicPr>
            <a:picLocks noChangeAspect="1"/>
          </p:cNvPicPr>
          <p:nvPr/>
        </p:nvPicPr>
        <p:blipFill>
          <a:blip r:embed="rId5"/>
          <a:stretch>
            <a:fillRect/>
          </a:stretch>
        </p:blipFill>
        <p:spPr>
          <a:xfrm>
            <a:off x="8963519" y="445397"/>
            <a:ext cx="2112447" cy="2014903"/>
          </a:xfrm>
          <a:prstGeom prst="rect">
            <a:avLst/>
          </a:prstGeom>
        </p:spPr>
      </p:pic>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955648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4D7A3734-2115-4130-BB9E-9C061BE0D7A8}"/>
              </a:ext>
            </a:extLst>
          </p:cNvPr>
          <p:cNvPicPr>
            <a:picLocks noChangeAspect="1"/>
          </p:cNvPicPr>
          <p:nvPr/>
        </p:nvPicPr>
        <p:blipFill>
          <a:blip r:embed="rId4"/>
          <a:stretch>
            <a:fillRect/>
          </a:stretch>
        </p:blipFill>
        <p:spPr>
          <a:xfrm>
            <a:off x="8963519" y="455125"/>
            <a:ext cx="2112447" cy="2014903"/>
          </a:xfrm>
          <a:prstGeom prst="rect">
            <a:avLst/>
          </a:prstGeom>
        </p:spPr>
      </p:pic>
    </p:spTree>
    <p:extLst>
      <p:ext uri="{BB962C8B-B14F-4D97-AF65-F5344CB8AC3E}">
        <p14:creationId xmlns:p14="http://schemas.microsoft.com/office/powerpoint/2010/main" val="411654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BackendService</a:t>
            </a:r>
            <a:r>
              <a:rPr kumimoji="1" lang="ja-JP" altLang="en-US" sz="2000" dirty="0">
                <a:latin typeface="Meiryo UI" panose="020B0604030504040204" pitchFamily="50" charset="-128"/>
                <a:ea typeface="Meiryo UI" panose="020B0604030504040204" pitchFamily="50" charset="-128"/>
              </a:rPr>
              <a:t>により、各機能を作る時の</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dirty="0">
                <a:latin typeface="Meiryo UI" panose="020B0604030504040204" pitchFamily="50" charset="-128"/>
                <a:ea typeface="Meiryo UI" panose="020B0604030504040204" pitchFamily="50" charset="-128"/>
              </a:rPr>
              <a:t>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dirty="0">
                <a:latin typeface="Meiryo UI" panose="020B0604030504040204" pitchFamily="50" charset="-128"/>
                <a:ea typeface="Meiryo UI" panose="020B0604030504040204" pitchFamily="50" charset="-128"/>
              </a:rPr>
              <a:t>ことが可能になります。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err="1">
                <a:highlight>
                  <a:srgbClr val="FFFF00"/>
                </a:highlight>
                <a:latin typeface="Meiryo UI" panose="020B0604030504040204" pitchFamily="50" charset="-128"/>
                <a:ea typeface="Meiryo UI" panose="020B0604030504040204" pitchFamily="50" charset="-128"/>
              </a:rPr>
              <a:t>BackendService.ts</a:t>
            </a:r>
            <a:r>
              <a:rPr kumimoji="1" lang="ja-JP" altLang="en-US" sz="2000" dirty="0">
                <a:latin typeface="Meiryo UI" panose="020B0604030504040204" pitchFamily="50" charset="-128"/>
                <a:ea typeface="Meiryo UI" panose="020B0604030504040204" pitchFamily="50" charset="-128"/>
              </a:rPr>
              <a:t>ファイルを作ります。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r>
              <a:rPr kumimoji="1" lang="ja-JP" altLang="en-US" sz="2000" dirty="0">
                <a:highlight>
                  <a:srgbClr val="FFFF00"/>
                </a:highlight>
                <a:latin typeface="Meiryo UI" panose="020B0604030504040204" pitchFamily="50" charset="-128"/>
                <a:ea typeface="Meiryo UI" panose="020B0604030504040204" pitchFamily="50" charset="-128"/>
              </a:rPr>
              <a:t>次のページのコードをコピペ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BackendService.ts</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1" y="1069809"/>
            <a:ext cx="5457570" cy="4893647"/>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'./generated-rest-client'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requestLogger</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Middleware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pre: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`&gt;&gt;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init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method</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init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post: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`&lt;&lt;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response</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status</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requestLogger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inlineObject2:</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inlineObject3:</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326E48BF-C66B-4610-9467-A21B38CA9B6E}"/>
              </a:ext>
            </a:extLst>
          </p:cNvPr>
          <p:cNvSpPr txBox="1"/>
          <p:nvPr/>
        </p:nvSpPr>
        <p:spPr>
          <a:xfrm>
            <a:off x="6188061" y="1069576"/>
            <a:ext cx="5457570" cy="28161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inlineObject</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number</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inlineObject1:</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putTodo</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endParaRPr kumimoji="1" lang="ja-JP" altLang="en-US" sz="900" dirty="0">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360027" y="4335233"/>
            <a:ext cx="5113638" cy="159498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7C3ECE9D-8C00-4802-9CDE-63EB12BFD5A2}"/>
              </a:ext>
            </a:extLst>
          </p:cNvPr>
          <p:cNvSpPr/>
          <p:nvPr/>
        </p:nvSpPr>
        <p:spPr>
          <a:xfrm rot="8252184">
            <a:off x="2869912" y="17301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3824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この後の開発に進む前に、時間のかかるパッケージのインストールを走らせておきます。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この時点では実行するだけで結果確認は後ほど行います。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Tree>
    <p:extLst>
      <p:ext uri="{BB962C8B-B14F-4D97-AF65-F5344CB8AC3E}">
        <p14:creationId xmlns:p14="http://schemas.microsoft.com/office/powerpoint/2010/main" val="1192325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pic>
        <p:nvPicPr>
          <p:cNvPr id="8" name="図 7">
            <a:extLst>
              <a:ext uri="{FF2B5EF4-FFF2-40B4-BE49-F238E27FC236}">
                <a16:creationId xmlns:a16="http://schemas.microsoft.com/office/drawing/2014/main" id="{3530A536-ECD6-49DD-B1C8-6A585D9BCAE7}"/>
              </a:ext>
            </a:extLst>
          </p:cNvPr>
          <p:cNvPicPr>
            <a:picLocks noChangeAspect="1"/>
          </p:cNvPicPr>
          <p:nvPr/>
        </p:nvPicPr>
        <p:blipFill>
          <a:blip r:embed="rId3"/>
          <a:stretch>
            <a:fillRect/>
          </a:stretch>
        </p:blipFill>
        <p:spPr>
          <a:xfrm>
            <a:off x="6457012" y="2159540"/>
            <a:ext cx="5146853" cy="3975246"/>
          </a:xfrm>
          <a:prstGeom prst="rect">
            <a:avLst/>
          </a:prstGeom>
        </p:spPr>
      </p:pic>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50%</a:t>
            </a: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クレジットカードの決済システム</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TIS</a:t>
            </a:r>
            <a:r>
              <a:rPr lang="ja-JP" altLang="en-US" sz="4400" b="1" dirty="0">
                <a:solidFill>
                  <a:schemeClr val="accent5"/>
                </a:solidFill>
                <a:latin typeface="Meiryo UI" panose="020B0604030504040204" pitchFamily="50" charset="-128"/>
                <a:ea typeface="Meiryo UI" panose="020B0604030504040204" pitchFamily="50" charset="-128"/>
              </a:rPr>
              <a:t>国内シェア率</a:t>
            </a:r>
            <a:endParaRPr lang="en-US" altLang="ja-JP" sz="4400" b="1" dirty="0">
              <a:solidFill>
                <a:schemeClr val="accent5"/>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Tree>
    <p:extLst>
      <p:ext uri="{BB962C8B-B14F-4D97-AF65-F5344CB8AC3E}">
        <p14:creationId xmlns:p14="http://schemas.microsoft.com/office/powerpoint/2010/main" val="98810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159291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4E01BA0-0788-480C-B156-10197DB1FDD4}"/>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Tree>
    <p:extLst>
      <p:ext uri="{BB962C8B-B14F-4D97-AF65-F5344CB8AC3E}">
        <p14:creationId xmlns:p14="http://schemas.microsoft.com/office/powerpoint/2010/main" val="4112742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ページの作り方が紹介されています。</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8314039" y="35396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67F4A161-FFE4-49DB-BEB4-3390C8D7F9BA}"/>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387481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55680C2F-23D2-4B07-88D7-BB31A41AD00A}"/>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914870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の順に反映していきます。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2225919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先ほど走らせておいたパッケージのインストール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が終わっているか確認します。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run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start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アプリの起動</a:t>
            </a:r>
          </a:p>
        </p:txBody>
      </p:sp>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3"/>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
        <p:nvSpPr>
          <p:cNvPr id="4" name="テキスト ボックス 3">
            <a:extLst>
              <a:ext uri="{FF2B5EF4-FFF2-40B4-BE49-F238E27FC236}">
                <a16:creationId xmlns:a16="http://schemas.microsoft.com/office/drawing/2014/main" id="{ADA9F786-CF51-4DAE-A01D-C037C44149F7}"/>
              </a:ext>
            </a:extLst>
          </p:cNvPr>
          <p:cNvSpPr txBox="1"/>
          <p:nvPr/>
        </p:nvSpPr>
        <p:spPr>
          <a:xfrm>
            <a:off x="5986020" y="4348416"/>
            <a:ext cx="2152951" cy="1292662"/>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function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&lt;h1&gt;</a:t>
            </a:r>
            <a:r>
              <a:rPr lang="en-US" altLang="ja-JP" sz="900" b="0" dirty="0">
                <a:solidFill>
                  <a:srgbClr val="428226"/>
                </a:solidFill>
                <a:effectLst/>
                <a:latin typeface="Consolas" panose="020B0609020204030204" pitchFamily="49" charset="0"/>
              </a:rPr>
              <a:t>Hello, world</a:t>
            </a:r>
            <a:r>
              <a:rPr lang="en-US" altLang="ja-JP" sz="900" b="0" dirty="0">
                <a:solidFill>
                  <a:srgbClr val="3778B7"/>
                </a:solidFill>
                <a:effectLst/>
                <a:latin typeface="Consolas" panose="020B0609020204030204" pitchFamily="49" charset="0"/>
              </a:rPr>
              <a:t>&lt;/h1&gt;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384891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ディレクトリの</a:t>
            </a:r>
            <a:r>
              <a:rPr kumimoji="1" lang="en-US" altLang="ja-JP" sz="2000" dirty="0" err="1">
                <a:highlight>
                  <a:srgbClr val="FFFF00"/>
                </a:highlight>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ファイルを開き、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Tree>
    <p:extLst>
      <p:ext uri="{BB962C8B-B14F-4D97-AF65-F5344CB8AC3E}">
        <p14:creationId xmlns:p14="http://schemas.microsoft.com/office/powerpoint/2010/main" val="24505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モックの</a:t>
            </a:r>
            <a:r>
              <a:rPr kumimoji="1" lang="en-US" altLang="ja-JP" sz="2000" dirty="0">
                <a:highlight>
                  <a:srgbClr val="FFFF00"/>
                </a:highlight>
                <a:latin typeface="Meiryo UI" panose="020B0604030504040204" pitchFamily="50" charset="-128"/>
                <a:ea typeface="Meiryo UI" panose="020B0604030504040204" pitchFamily="50" charset="-128"/>
              </a:rPr>
              <a:t>body</a:t>
            </a:r>
            <a:r>
              <a:rPr kumimoji="1" lang="ja-JP" altLang="en-US" sz="2000" dirty="0">
                <a:highlight>
                  <a:srgbClr val="FFFF00"/>
                </a:highlight>
                <a:latin typeface="Meiryo UI" panose="020B0604030504040204" pitchFamily="50" charset="-128"/>
                <a:ea typeface="Meiryo UI" panose="020B0604030504040204" pitchFamily="50" charset="-128"/>
              </a:rPr>
              <a:t>タグの内容（</a:t>
            </a:r>
            <a:r>
              <a:rPr kumimoji="1" lang="en-US" altLang="ja-JP" sz="2000" dirty="0">
                <a:highlight>
                  <a:srgbClr val="FFFF00"/>
                </a:highlight>
                <a:latin typeface="Meiryo UI" panose="020B0604030504040204" pitchFamily="50" charset="-128"/>
                <a:ea typeface="Meiryo UI" panose="020B0604030504040204" pitchFamily="50" charset="-128"/>
              </a:rPr>
              <a:t>header</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div</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highlight>
                  <a:srgbClr val="FFFF00"/>
                </a:highlight>
                <a:latin typeface="Meiryo UI" panose="020B0604030504040204" pitchFamily="50" charset="-128"/>
                <a:ea typeface="Meiryo UI" panose="020B0604030504040204" pitchFamily="50" charset="-128"/>
              </a:rPr>
              <a:t>の</a:t>
            </a:r>
            <a:r>
              <a:rPr kumimoji="1" lang="en-US" altLang="ja-JP" sz="2000" dirty="0">
                <a:highlight>
                  <a:srgbClr val="FFFF00"/>
                </a:highlight>
                <a:latin typeface="Meiryo UI" panose="020B0604030504040204" pitchFamily="50" charset="-128"/>
                <a:ea typeface="Meiryo UI" panose="020B0604030504040204" pitchFamily="50" charset="-128"/>
              </a:rPr>
              <a:t>return</a:t>
            </a:r>
            <a:r>
              <a:rPr kumimoji="1" lang="ja-JP" altLang="en-US" sz="2000" dirty="0">
                <a:highlight>
                  <a:srgbClr val="FFFF00"/>
                </a:highlight>
                <a:latin typeface="Meiryo UI" panose="020B0604030504040204" pitchFamily="50" charset="-128"/>
                <a:ea typeface="Meiryo UI" panose="020B0604030504040204" pitchFamily="50" charset="-128"/>
              </a:rPr>
              <a:t>文のカッコの中</a:t>
            </a:r>
            <a:r>
              <a:rPr kumimoji="1" lang="ja-JP" altLang="en-US" sz="2000" dirty="0">
                <a:latin typeface="Meiryo UI" panose="020B0604030504040204" pitchFamily="50" charset="-128"/>
                <a:ea typeface="Meiryo UI" panose="020B0604030504040204" pitchFamily="50" charset="-128"/>
              </a:rPr>
              <a:t>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に元々あった</a:t>
            </a:r>
            <a:r>
              <a:rPr kumimoji="1" lang="en-US" altLang="ja-JP" sz="2000" dirty="0">
                <a:latin typeface="Meiryo UI" panose="020B0604030504040204" pitchFamily="50" charset="-128"/>
                <a:ea typeface="Meiryo UI" panose="020B0604030504040204" pitchFamily="50" charset="-128"/>
              </a:rPr>
              <a:t>h1</a:t>
            </a:r>
            <a:r>
              <a:rPr kumimoji="1" lang="ja-JP" altLang="en-US" sz="2000" dirty="0">
                <a:latin typeface="Meiryo UI" panose="020B0604030504040204" pitchFamily="50" charset="-128"/>
                <a:ea typeface="Meiryo UI" panose="020B0604030504040204" pitchFamily="50" charset="-128"/>
              </a:rPr>
              <a:t>は消してください。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コピーすると</a:t>
            </a:r>
            <a:r>
              <a:rPr kumimoji="1" lang="en-US" altLang="ja-JP" sz="2000" dirty="0">
                <a:highlight>
                  <a:srgbClr val="FFFF00"/>
                </a:highlight>
                <a:latin typeface="Meiryo UI" panose="020B0604030504040204" pitchFamily="50" charset="-128"/>
                <a:ea typeface="Meiryo UI" panose="020B0604030504040204" pitchFamily="50" charset="-128"/>
              </a:rPr>
              <a:t>HTML</a:t>
            </a:r>
            <a:r>
              <a:rPr kumimoji="1" lang="ja-JP" altLang="en-US" sz="2000" dirty="0">
                <a:highlight>
                  <a:srgbClr val="FFFF00"/>
                </a:highlight>
                <a:latin typeface="Meiryo UI" panose="020B0604030504040204" pitchFamily="50" charset="-128"/>
                <a:ea typeface="Meiryo UI" panose="020B0604030504040204" pitchFamily="50" charset="-128"/>
              </a:rPr>
              <a:t>のままではエラーが出る</a:t>
            </a:r>
            <a:r>
              <a:rPr kumimoji="1" lang="ja-JP" altLang="en-US" sz="2000" dirty="0">
                <a:latin typeface="Meiryo UI" panose="020B0604030504040204" pitchFamily="50" charset="-128"/>
                <a:ea typeface="Meiryo UI" panose="020B0604030504040204" pitchFamily="50" charset="-128"/>
              </a:rPr>
              <a:t>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次のページ以降で対応します。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
        <p:nvSpPr>
          <p:cNvPr id="23" name="テキスト ボックス 22">
            <a:extLst>
              <a:ext uri="{FF2B5EF4-FFF2-40B4-BE49-F238E27FC236}">
                <a16:creationId xmlns:a16="http://schemas.microsoft.com/office/drawing/2014/main" id="{A744D38C-EEC3-46D3-ABAD-6B73BDF6528F}"/>
              </a:ext>
            </a:extLst>
          </p:cNvPr>
          <p:cNvSpPr txBox="1"/>
          <p:nvPr/>
        </p:nvSpPr>
        <p:spPr>
          <a:xfrm>
            <a:off x="5407438" y="5198405"/>
            <a:ext cx="6380112"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と呼ばれる</a:t>
            </a:r>
            <a:r>
              <a:rPr kumimoji="1" lang="en-US" altLang="ja-JP" sz="1600" dirty="0">
                <a:solidFill>
                  <a:schemeClr val="bg1"/>
                </a:solidFill>
                <a:latin typeface="Meiryo UI" panose="020B0604030504040204" pitchFamily="50" charset="-128"/>
                <a:ea typeface="Meiryo UI" panose="020B0604030504040204" pitchFamily="50" charset="-128"/>
              </a:rPr>
              <a:t>JavaScript</a:t>
            </a:r>
            <a:r>
              <a:rPr kumimoji="1" lang="ja-JP" altLang="en-US" sz="1600" dirty="0">
                <a:solidFill>
                  <a:schemeClr val="bg1"/>
                </a:solidFill>
                <a:latin typeface="Meiryo UI" panose="020B0604030504040204" pitchFamily="50" charset="-128"/>
                <a:ea typeface="Meiryo UI" panose="020B0604030504040204" pitchFamily="50" charset="-128"/>
              </a:rPr>
              <a:t>の拡張構文を使って</a:t>
            </a:r>
            <a:r>
              <a:rPr kumimoji="1" lang="en-US" altLang="ja-JP" sz="1600" dirty="0">
                <a:solidFill>
                  <a:schemeClr val="bg1"/>
                </a:solidFill>
                <a:latin typeface="Meiryo UI" panose="020B0604030504040204" pitchFamily="50" charset="-128"/>
                <a:ea typeface="Meiryo UI" panose="020B0604030504040204" pitchFamily="50" charset="-128"/>
              </a:rPr>
              <a:t>UI</a:t>
            </a:r>
            <a:r>
              <a:rPr kumimoji="1" lang="ja-JP" altLang="en-US" sz="1600" dirty="0">
                <a:solidFill>
                  <a:schemeClr val="bg1"/>
                </a:solidFill>
                <a:latin typeface="Meiryo UI" panose="020B0604030504040204" pitchFamily="50" charset="-128"/>
                <a:ea typeface="Meiryo UI" panose="020B0604030504040204" pitchFamily="50" charset="-128"/>
              </a:rPr>
              <a:t>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CB7D527D-8D67-4354-88AB-4377CF9C9C4B}"/>
              </a:ext>
            </a:extLst>
          </p:cNvPr>
          <p:cNvSpPr/>
          <p:nvPr/>
        </p:nvSpPr>
        <p:spPr>
          <a:xfrm>
            <a:off x="8882826" y="29703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7199B380-EADC-49DE-A674-5BDAA87E2FE7}"/>
              </a:ext>
            </a:extLst>
          </p:cNvPr>
          <p:cNvSpPr txBox="1"/>
          <p:nvPr/>
        </p:nvSpPr>
        <p:spPr>
          <a:xfrm>
            <a:off x="5854293" y="1616937"/>
            <a:ext cx="2743201"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&lt;!DOCTYPE html&gt;</a:t>
            </a:r>
          </a:p>
          <a:p>
            <a:r>
              <a:rPr lang="en-US" altLang="ja-JP" sz="900" dirty="0">
                <a:solidFill>
                  <a:schemeClr val="bg1">
                    <a:lumMod val="65000"/>
                  </a:schemeClr>
                </a:solidFill>
                <a:effectLst/>
                <a:latin typeface="Consolas" panose="020B0609020204030204" pitchFamily="49" charset="0"/>
              </a:rPr>
              <a:t>&lt;html lang="</a:t>
            </a:r>
            <a:r>
              <a:rPr lang="en-US" altLang="ja-JP" sz="900" dirty="0" err="1">
                <a:solidFill>
                  <a:schemeClr val="bg1">
                    <a:lumMod val="65000"/>
                  </a:schemeClr>
                </a:solidFill>
                <a:effectLst/>
                <a:latin typeface="Consolas" panose="020B0609020204030204" pitchFamily="49" charset="0"/>
              </a:rPr>
              <a:t>en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chemeClr val="bg1">
                    <a:lumMod val="65000"/>
                  </a:schemeClr>
                </a:solidFill>
                <a:effectLst/>
                <a:latin typeface="Consolas" panose="020B0609020204030204" pitchFamily="49" charset="0"/>
              </a:rPr>
              <a:t>&lt;/html&gt;</a:t>
            </a:r>
          </a:p>
        </p:txBody>
      </p:sp>
      <p:sp>
        <p:nvSpPr>
          <p:cNvPr id="31" name="テキスト ボックス 30">
            <a:extLst>
              <a:ext uri="{FF2B5EF4-FFF2-40B4-BE49-F238E27FC236}">
                <a16:creationId xmlns:a16="http://schemas.microsoft.com/office/drawing/2014/main" id="{F8D7FF4B-3300-4659-8014-53633716D042}"/>
              </a:ext>
            </a:extLst>
          </p:cNvPr>
          <p:cNvSpPr txBox="1"/>
          <p:nvPr/>
        </p:nvSpPr>
        <p:spPr>
          <a:xfrm>
            <a:off x="9647704" y="2526941"/>
            <a:ext cx="2152951" cy="12926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&lt;h1&gt;</a:t>
            </a:r>
            <a:r>
              <a:rPr lang="en-US" altLang="ja-JP" sz="900" dirty="0">
                <a:solidFill>
                  <a:srgbClr val="428226"/>
                </a:solidFill>
                <a:effectLst/>
                <a:latin typeface="Consolas" panose="020B0609020204030204" pitchFamily="49" charset="0"/>
              </a:rPr>
              <a:t>Hello, world</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1219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腕試しハッカソン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ja-JP" altLang="en-US" sz="2000" dirty="0">
                <a:highlight>
                  <a:srgbClr val="FFFF00"/>
                </a:highlight>
                <a:latin typeface="Meiryo UI" panose="020B0604030504040204" pitchFamily="50" charset="-128"/>
                <a:ea typeface="Meiryo UI" panose="020B0604030504040204" pitchFamily="50" charset="-128"/>
              </a:rPr>
              <a:t>親要素を</a:t>
            </a:r>
            <a:r>
              <a:rPr kumimoji="1" lang="en-US" altLang="ja-JP" sz="2000" dirty="0">
                <a:highlight>
                  <a:srgbClr val="FFFF00"/>
                </a:highlight>
                <a:latin typeface="Meiryo UI" panose="020B0604030504040204" pitchFamily="50" charset="-128"/>
                <a:ea typeface="Meiryo UI" panose="020B0604030504040204" pitchFamily="50" charset="-128"/>
              </a:rPr>
              <a:t>1</a:t>
            </a:r>
            <a:r>
              <a:rPr kumimoji="1" lang="ja-JP" altLang="en-US" sz="2000" dirty="0">
                <a:highlight>
                  <a:srgbClr val="FFFF00"/>
                </a:highlight>
                <a:latin typeface="Meiryo UI" panose="020B0604030504040204" pitchFamily="50" charset="-128"/>
                <a:ea typeface="Meiryo UI" panose="020B0604030504040204" pitchFamily="50" charset="-128"/>
              </a:rPr>
              <a:t>つにする</a:t>
            </a:r>
            <a:r>
              <a:rPr kumimoji="1" lang="ja-JP" altLang="en-US" sz="2000" dirty="0">
                <a:latin typeface="Meiryo UI" panose="020B0604030504040204" pitchFamily="50" charset="-128"/>
                <a:ea typeface="Meiryo UI" panose="020B0604030504040204" pitchFamily="50" charset="-128"/>
              </a:rPr>
              <a:t>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header</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div</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つの親要素があります。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親要素が複数ある場合は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highlight>
                  <a:srgbClr val="FFFF00"/>
                </a:highlight>
                <a:latin typeface="Meiryo UI" panose="020B0604030504040204" pitchFamily="50" charset="-128"/>
                <a:ea typeface="Meiryo UI" panose="020B0604030504040204" pitchFamily="50" charset="-128"/>
              </a:rPr>
              <a:t>Fragment</a:t>
            </a:r>
            <a:r>
              <a:rPr kumimoji="1" lang="ja-JP" altLang="en-US" sz="2000" dirty="0">
                <a:highlight>
                  <a:srgbClr val="FFFF00"/>
                </a:highlight>
                <a:latin typeface="Meiryo UI" panose="020B0604030504040204" pitchFamily="50" charset="-128"/>
                <a:ea typeface="Meiryo UI" panose="020B0604030504040204" pitchFamily="50" charset="-128"/>
              </a:rPr>
              <a:t>コンポーネント</a:t>
            </a:r>
            <a:r>
              <a:rPr kumimoji="1" lang="ja-JP" altLang="en-US" sz="2000" dirty="0">
                <a:latin typeface="Meiryo UI" panose="020B0604030504040204" pitchFamily="50" charset="-128"/>
                <a:ea typeface="Meiryo UI" panose="020B0604030504040204" pitchFamily="50" charset="-128"/>
              </a:rPr>
              <a:t>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全体を囲って親要素を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つにします。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JSX</a:t>
            </a:r>
            <a:r>
              <a:rPr kumimoji="1" lang="ja-JP" altLang="en-US" sz="2800" b="1" dirty="0">
                <a:latin typeface="Meiryo UI" panose="020B0604030504040204" pitchFamily="50" charset="-128"/>
                <a:ea typeface="Meiryo UI" panose="020B0604030504040204" pitchFamily="50" charset="-128"/>
              </a:rPr>
              <a:t>の親要素を</a:t>
            </a:r>
            <a:r>
              <a:rPr kumimoji="1" lang="en-US" altLang="ja-JP" sz="2800" b="1" dirty="0">
                <a:latin typeface="Meiryo UI" panose="020B0604030504040204" pitchFamily="50" charset="-128"/>
                <a:ea typeface="Meiryo UI" panose="020B0604030504040204" pitchFamily="50" charset="-128"/>
              </a:rPr>
              <a:t>1</a:t>
            </a:r>
            <a:r>
              <a:rPr kumimoji="1" lang="ja-JP" altLang="en-US" sz="2800" b="1" dirty="0">
                <a:latin typeface="Meiryo UI" panose="020B0604030504040204" pitchFamily="50" charset="-128"/>
                <a:ea typeface="Meiryo UI" panose="020B0604030504040204" pitchFamily="50" charset="-128"/>
              </a:rPr>
              <a:t>つにする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1A94C0D6-143F-4DD2-924C-7D30B5244D81}"/>
              </a:ext>
            </a:extLst>
          </p:cNvPr>
          <p:cNvSpPr txBox="1"/>
          <p:nvPr/>
        </p:nvSpPr>
        <p:spPr>
          <a:xfrm>
            <a:off x="5671793" y="2063541"/>
            <a:ext cx="2694665" cy="19851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9086828" y="2063541"/>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 class="</a:t>
            </a:r>
            <a:r>
              <a:rPr lang="en-US" altLang="ja-JP" sz="900" dirty="0" err="1">
                <a:solidFill>
                  <a:schemeClr val="bg1">
                    <a:lumMod val="65000"/>
                  </a:schemeClr>
                </a:solidFill>
                <a:effectLst/>
                <a:latin typeface="Consolas" panose="020B0609020204030204" pitchFamily="49" charset="0"/>
              </a:rPr>
              <a:t>PageHeader_header</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class="</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8523048" y="281434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2076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のクラス指定を</a:t>
            </a:r>
            <a:r>
              <a:rPr kumimoji="1" lang="en-US" altLang="ja-JP" sz="2000" dirty="0" err="1">
                <a:highlight>
                  <a:srgbClr val="FFFF00"/>
                </a:highlight>
                <a:latin typeface="Meiryo UI" panose="020B0604030504040204" pitchFamily="50" charset="-128"/>
                <a:ea typeface="Meiryo UI" panose="020B0604030504040204" pitchFamily="50" charset="-128"/>
              </a:rPr>
              <a:t>className</a:t>
            </a:r>
            <a:r>
              <a:rPr kumimoji="1" lang="ja-JP" altLang="en-US" sz="2000" dirty="0">
                <a:highlight>
                  <a:srgbClr val="FFFF00"/>
                </a:highlight>
                <a:latin typeface="Meiryo UI" panose="020B0604030504040204" pitchFamily="50" charset="-128"/>
                <a:ea typeface="Meiryo UI" panose="020B0604030504040204" pitchFamily="50" charset="-128"/>
              </a:rPr>
              <a:t>属性</a:t>
            </a:r>
            <a:r>
              <a:rPr kumimoji="1" lang="ja-JP" altLang="en-US" sz="2000" dirty="0">
                <a:latin typeface="Meiryo UI" panose="020B0604030504040204" pitchFamily="50" charset="-128"/>
                <a:ea typeface="Meiryo UI" panose="020B0604030504040204" pitchFamily="50" charset="-128"/>
              </a:rPr>
              <a:t>に指定します。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class</a:t>
            </a:r>
            <a:r>
              <a:rPr kumimoji="1" lang="ja-JP" altLang="en-US" sz="2000" dirty="0">
                <a:latin typeface="Meiryo UI" panose="020B0604030504040204" pitchFamily="50" charset="-128"/>
                <a:ea typeface="Meiryo UI" panose="020B0604030504040204" pitchFamily="50" charset="-128"/>
              </a:rPr>
              <a:t>属性を</a:t>
            </a:r>
            <a:r>
              <a:rPr kumimoji="1" lang="en-US" altLang="ja-JP" sz="2000" dirty="0" err="1">
                <a:latin typeface="Meiryo UI" panose="020B0604030504040204" pitchFamily="50" charset="-128"/>
                <a:ea typeface="Meiryo UI" panose="020B0604030504040204" pitchFamily="50" charset="-128"/>
              </a:rPr>
              <a:t>className</a:t>
            </a:r>
            <a:r>
              <a:rPr kumimoji="1" lang="ja-JP" altLang="en-US" sz="2000" dirty="0">
                <a:latin typeface="Meiryo UI" panose="020B0604030504040204" pitchFamily="50" charset="-128"/>
                <a:ea typeface="Meiryo UI" panose="020B0604030504040204" pitchFamily="50" charset="-128"/>
              </a:rPr>
              <a:t>属性に</a:t>
            </a:r>
            <a:r>
              <a:rPr kumimoji="1" lang="ja-JP" altLang="en-US" sz="2000" dirty="0">
                <a:highlight>
                  <a:srgbClr val="FFFF00"/>
                </a:highlight>
                <a:latin typeface="Meiryo UI" panose="020B0604030504040204" pitchFamily="50" charset="-128"/>
                <a:ea typeface="Meiryo UI" panose="020B0604030504040204" pitchFamily="50" charset="-128"/>
              </a:rPr>
              <a:t>一括置き換え</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class</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err="1">
                <a:latin typeface="Meiryo UI" panose="020B0604030504040204" pitchFamily="50" charset="-128"/>
                <a:ea typeface="Meiryo UI" panose="020B0604030504040204" pitchFamily="50" charset="-128"/>
              </a:rPr>
              <a:t>className</a:t>
            </a:r>
            <a:r>
              <a:rPr kumimoji="1" lang="ja-JP" altLang="en-US" sz="2800" b="1" dirty="0">
                <a:latin typeface="Meiryo UI" panose="020B0604030504040204" pitchFamily="50" charset="-128"/>
                <a:ea typeface="Meiryo UI" panose="020B0604030504040204" pitchFamily="50" charset="-128"/>
              </a:rPr>
              <a:t>属性に修正する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2549840" y="3272850"/>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5739691" y="420848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D5772691-DB94-40BD-9344-B519071EB36C}"/>
              </a:ext>
            </a:extLst>
          </p:cNvPr>
          <p:cNvSpPr txBox="1"/>
          <p:nvPr/>
        </p:nvSpPr>
        <p:spPr>
          <a:xfrm>
            <a:off x="6540625" y="3287299"/>
            <a:ext cx="3149745"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28766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err="1">
                <a:latin typeface="Meiryo UI" panose="020B0604030504040204" pitchFamily="50" charset="-128"/>
                <a:ea typeface="Meiryo UI" panose="020B0604030504040204" pitchFamily="50" charset="-128"/>
              </a:rPr>
              <a:t>boolean</a:t>
            </a:r>
            <a:r>
              <a:rPr kumimoji="1" lang="ja-JP" altLang="en-US" sz="2000" dirty="0">
                <a:latin typeface="Meiryo UI" panose="020B0604030504040204" pitchFamily="50" charset="-128"/>
                <a:ea typeface="Meiryo UI" panose="020B0604030504040204" pitchFamily="50" charset="-128"/>
              </a:rPr>
              <a:t>の値を指定する必要があります。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の式を書きます。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a:highlight>
                  <a:srgbClr val="FFFF00"/>
                </a:highlight>
                <a:latin typeface="Meiryo UI" panose="020B0604030504040204" pitchFamily="50" charset="-128"/>
                <a:ea typeface="Meiryo UI" panose="020B0604030504040204" pitchFamily="50" charset="-128"/>
              </a:rPr>
              <a:t>{true}</a:t>
            </a:r>
            <a:r>
              <a:rPr kumimoji="1" lang="ja-JP" altLang="en-US" sz="2000" dirty="0">
                <a:latin typeface="Meiryo UI" panose="020B0604030504040204" pitchFamily="50" charset="-128"/>
                <a:ea typeface="Meiryo UI" panose="020B0604030504040204" pitchFamily="50" charset="-128"/>
              </a:rPr>
              <a:t>を指定します。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checked</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a:latin typeface="Meiryo UI" panose="020B0604030504040204" pitchFamily="50" charset="-128"/>
                <a:ea typeface="Meiryo UI" panose="020B0604030504040204" pitchFamily="50" charset="-128"/>
              </a:rPr>
              <a:t>JS</a:t>
            </a:r>
            <a:r>
              <a:rPr kumimoji="1" lang="ja-JP" altLang="en-US" sz="2800" b="1" dirty="0">
                <a:latin typeface="Meiryo UI" panose="020B0604030504040204" pitchFamily="50" charset="-128"/>
                <a:ea typeface="Meiryo UI" panose="020B0604030504040204" pitchFamily="50" charset="-128"/>
              </a:rPr>
              <a:t>式に修正する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
        <p:nvSpPr>
          <p:cNvPr id="4" name="矢印: 右 3">
            <a:extLst>
              <a:ext uri="{FF2B5EF4-FFF2-40B4-BE49-F238E27FC236}">
                <a16:creationId xmlns:a16="http://schemas.microsoft.com/office/drawing/2014/main" id="{CA245F7B-4331-4D27-9C0E-102085550044}"/>
              </a:ext>
            </a:extLst>
          </p:cNvPr>
          <p:cNvSpPr/>
          <p:nvPr/>
        </p:nvSpPr>
        <p:spPr>
          <a:xfrm rot="5400000">
            <a:off x="4118939" y="378807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1908065" y="3267417"/>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"checked"</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A3D2F8F1-B101-4771-9E5C-BE8B85E65447}"/>
              </a:ext>
            </a:extLst>
          </p:cNvPr>
          <p:cNvSpPr txBox="1"/>
          <p:nvPr/>
        </p:nvSpPr>
        <p:spPr>
          <a:xfrm>
            <a:off x="1908065" y="4394524"/>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latin typeface="Consolas" panose="020B0609020204030204" pitchFamily="49" charset="0"/>
              </a:rPr>
              <a:t>{true}</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Tree>
    <p:extLst>
      <p:ext uri="{BB962C8B-B14F-4D97-AF65-F5344CB8AC3E}">
        <p14:creationId xmlns:p14="http://schemas.microsoft.com/office/powerpoint/2010/main" val="1556252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0" y="887515"/>
            <a:ext cx="5168631"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PageHeader_title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err="1">
                <a:solidFill>
                  <a:srgbClr val="428226"/>
                </a:solidFill>
                <a:effectLst/>
                <a:latin typeface="Consolas" panose="020B0609020204030204" pitchFamily="49" charset="0"/>
              </a:rPr>
              <a:t>Todo</a:t>
            </a:r>
            <a:r>
              <a:rPr lang="ja-JP" altLang="en-US" sz="900" dirty="0">
                <a:solidFill>
                  <a:srgbClr val="428226"/>
                </a:solidFill>
                <a:effectLst/>
                <a:latin typeface="Consolas" panose="020B0609020204030204" pitchFamily="49" charset="0"/>
              </a:rPr>
              <a:t>アプリ</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PageHeader_nav</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テストユーザさん</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ログアウト</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TodoForm_form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TodoForm_input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"text" </a:t>
            </a:r>
            <a:r>
              <a:rPr lang="en-US" altLang="ja-JP" sz="900" dirty="0">
                <a:solidFill>
                  <a:srgbClr val="B052A1"/>
                </a:solidFill>
                <a:effectLst/>
                <a:latin typeface="Consolas" panose="020B0609020204030204" pitchFamily="49" charset="0"/>
              </a:rPr>
              <a:t>placeholder</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タスクを入力してください</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ja-JP" altLang="en-US"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"button"</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追加</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全て</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未完了のみ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4613" y="887515"/>
            <a:ext cx="5796063" cy="5863144"/>
          </a:xfrm>
          <a:prstGeom prst="rect">
            <a:avLst/>
          </a:prstGeom>
          <a:solidFill>
            <a:schemeClr val="accent3">
              <a:lumMod val="20000"/>
              <a:lumOff val="80000"/>
            </a:schemeClr>
          </a:solidFill>
        </p:spPr>
        <p:txBody>
          <a:bodyPr wrap="square" bIns="0" rtlCol="0">
            <a:spAutoFit/>
          </a:bodyPr>
          <a:lstStyle/>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洗い物をする</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洗濯物を干す</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買い物へ行く</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571A26B6-516C-4A90-A685-FF6D881219DD}"/>
              </a:ext>
            </a:extLst>
          </p:cNvPr>
          <p:cNvSpPr txBox="1"/>
          <p:nvPr/>
        </p:nvSpPr>
        <p:spPr>
          <a:xfrm>
            <a:off x="838200" y="5326879"/>
            <a:ext cx="4317461"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の変更内容</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親要素を</a:t>
            </a:r>
            <a:r>
              <a:rPr kumimoji="1" lang="en-US" altLang="ja-JP" sz="1600" dirty="0">
                <a:solidFill>
                  <a:schemeClr val="bg1"/>
                </a:solidFill>
                <a:latin typeface="Meiryo UI" panose="020B0604030504040204" pitchFamily="50" charset="-128"/>
                <a:ea typeface="Meiryo UI" panose="020B0604030504040204" pitchFamily="50" charset="-128"/>
              </a:rPr>
              <a:t>1</a:t>
            </a:r>
            <a:r>
              <a:rPr kumimoji="1" lang="ja-JP" altLang="en-US" sz="1600" dirty="0">
                <a:solidFill>
                  <a:schemeClr val="bg1"/>
                </a:solidFill>
                <a:latin typeface="Meiryo UI" panose="020B0604030504040204" pitchFamily="50" charset="-128"/>
                <a:ea typeface="Meiryo UI" panose="020B0604030504040204" pitchFamily="50" charset="-128"/>
              </a:rPr>
              <a:t>つにする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class</a:t>
            </a:r>
            <a:r>
              <a:rPr kumimoji="1" lang="ja-JP" altLang="en-US" sz="1600" dirty="0">
                <a:solidFill>
                  <a:schemeClr val="bg1"/>
                </a:solidFill>
                <a:latin typeface="Meiryo UI" panose="020B0604030504040204" pitchFamily="50" charset="-128"/>
                <a:ea typeface="Meiryo UI" panose="020B0604030504040204" pitchFamily="50" charset="-128"/>
              </a:rPr>
              <a:t>属性→</a:t>
            </a:r>
            <a:r>
              <a:rPr kumimoji="1" lang="en-US" altLang="ja-JP" sz="1600" dirty="0" err="1">
                <a:solidFill>
                  <a:schemeClr val="bg1"/>
                </a:solidFill>
                <a:latin typeface="Meiryo UI" panose="020B0604030504040204" pitchFamily="50" charset="-128"/>
                <a:ea typeface="Meiryo UI" panose="020B0604030504040204" pitchFamily="50" charset="-128"/>
              </a:rPr>
              <a:t>className</a:t>
            </a:r>
            <a:r>
              <a:rPr kumimoji="1" lang="ja-JP" altLang="en-US" sz="1600" dirty="0">
                <a:solidFill>
                  <a:schemeClr val="bg1"/>
                </a:solidFill>
                <a:latin typeface="Meiryo UI" panose="020B0604030504040204" pitchFamily="50" charset="-128"/>
                <a:ea typeface="Meiryo UI" panose="020B0604030504040204" pitchFamily="50" charset="-128"/>
              </a:rPr>
              <a:t>属性にする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checked</a:t>
            </a:r>
            <a:r>
              <a:rPr kumimoji="1" lang="ja-JP" altLang="en-US" sz="1600" dirty="0">
                <a:solidFill>
                  <a:schemeClr val="bg1"/>
                </a:solidFill>
                <a:latin typeface="Meiryo UI" panose="020B0604030504040204" pitchFamily="50" charset="-128"/>
                <a:ea typeface="Meiryo UI" panose="020B0604030504040204" pitchFamily="50" charset="-128"/>
              </a:rPr>
              <a:t>属性など</a:t>
            </a:r>
            <a:r>
              <a:rPr kumimoji="1" lang="en-US" altLang="ja-JP" sz="1600" dirty="0" err="1">
                <a:solidFill>
                  <a:schemeClr val="bg1"/>
                </a:solidFill>
                <a:latin typeface="Meiryo UI" panose="020B0604030504040204" pitchFamily="50" charset="-128"/>
                <a:ea typeface="Meiryo UI" panose="020B0604030504040204" pitchFamily="50" charset="-128"/>
              </a:rPr>
              <a:t>boolean</a:t>
            </a:r>
            <a:r>
              <a:rPr kumimoji="1" lang="ja-JP" altLang="en-US" sz="1600" dirty="0">
                <a:solidFill>
                  <a:schemeClr val="bg1"/>
                </a:solidFill>
                <a:latin typeface="Meiryo UI" panose="020B0604030504040204" pitchFamily="50" charset="-128"/>
                <a:ea typeface="Meiryo UI" panose="020B0604030504040204" pitchFamily="50" charset="-128"/>
              </a:rPr>
              <a:t>値は</a:t>
            </a:r>
            <a:r>
              <a:rPr kumimoji="1" lang="en-US" altLang="ja-JP" sz="1600" dirty="0">
                <a:solidFill>
                  <a:schemeClr val="bg1"/>
                </a:solidFill>
                <a:latin typeface="Meiryo UI" panose="020B0604030504040204" pitchFamily="50" charset="-128"/>
                <a:ea typeface="Meiryo UI" panose="020B0604030504040204" pitchFamily="50" charset="-128"/>
              </a:rPr>
              <a:t>{JS</a:t>
            </a:r>
            <a:r>
              <a:rPr kumimoji="1" lang="ja-JP" altLang="en-US" sz="1600" dirty="0">
                <a:solidFill>
                  <a:schemeClr val="bg1"/>
                </a:solidFill>
                <a:latin typeface="Meiryo UI" panose="020B0604030504040204" pitchFamily="50" charset="-128"/>
                <a:ea typeface="Meiryo UI" panose="020B0604030504040204" pitchFamily="50" charset="-128"/>
              </a:rPr>
              <a:t>式</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にする</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78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latin typeface="Meiryo UI" panose="020B0604030504040204" pitchFamily="50" charset="-128"/>
                <a:ea typeface="Meiryo UI" panose="020B0604030504040204" pitchFamily="50" charset="-128"/>
              </a:rPr>
              <a:t>ファイルを作成し、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を全てコピペします。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highlight>
                  <a:srgbClr val="FFFF00"/>
                </a:highlight>
                <a:latin typeface="Meiryo UI" panose="020B0604030504040204" pitchFamily="50" charset="-128"/>
                <a:ea typeface="Meiryo UI" panose="020B0604030504040204" pitchFamily="50" charset="-128"/>
              </a:rPr>
              <a:t>をインポートする</a:t>
            </a:r>
            <a:r>
              <a:rPr kumimoji="1" lang="ja-JP" altLang="en-US" sz="2000" dirty="0">
                <a:latin typeface="Meiryo UI" panose="020B0604030504040204" pitchFamily="50" charset="-128"/>
                <a:ea typeface="Meiryo UI" panose="020B0604030504040204" pitchFamily="50" charset="-128"/>
              </a:rPr>
              <a:t>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インポートした</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が適用されます。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CSS</a:t>
            </a:r>
            <a:r>
              <a:rPr kumimoji="1" lang="ja-JP" altLang="en-US" sz="2800" b="1" dirty="0">
                <a:latin typeface="Meiryo UI" panose="020B0604030504040204" pitchFamily="50" charset="-128"/>
                <a:ea typeface="Meiryo UI" panose="020B0604030504040204" pitchFamily="50" charset="-128"/>
              </a:rPr>
              <a:t>の反映</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
        <p:nvSpPr>
          <p:cNvPr id="4" name="矢印: 右 3">
            <a:extLst>
              <a:ext uri="{FF2B5EF4-FFF2-40B4-BE49-F238E27FC236}">
                <a16:creationId xmlns:a16="http://schemas.microsoft.com/office/drawing/2014/main" id="{0016E19F-F0FE-48DD-970E-A83620D1D51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4D705305-F5CB-43BB-AED1-EA27FFA2D068}"/>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ADF1B1A5-EFCD-4D77-A707-38F867DABA4B}"/>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17" name="図 16">
            <a:extLst>
              <a:ext uri="{FF2B5EF4-FFF2-40B4-BE49-F238E27FC236}">
                <a16:creationId xmlns:a16="http://schemas.microsoft.com/office/drawing/2014/main" id="{2F8F9CDA-0629-49EF-989E-AEA39053DE31}"/>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9" name="矢印: 右 18">
            <a:extLst>
              <a:ext uri="{FF2B5EF4-FFF2-40B4-BE49-F238E27FC236}">
                <a16:creationId xmlns:a16="http://schemas.microsoft.com/office/drawing/2014/main" id="{4C388128-83D3-4205-811A-83476741AD8F}"/>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69CBC265-7FBC-4DB2-B290-6F9B35FF1E4D}"/>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8CE704F2-B189-4FD0-B758-A7C6616E9FD6}"/>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D612D59-28E6-4877-86C2-B3F330F0EB8C}"/>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06673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App.css</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673157" y="1008628"/>
            <a:ext cx="3424138" cy="4201150"/>
          </a:xfrm>
          <a:prstGeom prst="rect">
            <a:avLst/>
          </a:prstGeom>
          <a:solidFill>
            <a:schemeClr val="accent3">
              <a:lumMod val="20000"/>
              <a:lumOff val="80000"/>
            </a:schemeClr>
          </a:solidFill>
        </p:spPr>
        <p:txBody>
          <a:bodyPr wrap="square" bIns="0" rtlCol="0">
            <a:spAutoFit/>
          </a:bodyPr>
          <a:lstStyle/>
          <a:p>
            <a:r>
              <a:rPr lang="en-US" altLang="ja-JP" sz="900" b="0" dirty="0">
                <a:solidFill>
                  <a:srgbClr val="3778B7"/>
                </a:solidFill>
                <a:effectLst/>
                <a:latin typeface="Consolas" panose="020B0609020204030204" pitchFamily="49" charset="0"/>
              </a:rPr>
              <a:t>body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margin</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PageHeader_header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display</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flex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justify-content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space-between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align-items</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center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padding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0 5</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border-bottom</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solid</a:t>
            </a:r>
            <a:r>
              <a:rPr lang="en-US" altLang="ja-JP" sz="900" b="0" dirty="0">
                <a:solidFill>
                  <a:srgbClr val="3778B7"/>
                </a:solidFill>
                <a:effectLst/>
                <a:latin typeface="Consolas" panose="020B0609020204030204" pitchFamily="49" charset="0"/>
              </a:rPr>
              <a:t> 1</a:t>
            </a:r>
            <a:r>
              <a:rPr lang="en-US" altLang="ja-JP" sz="900" b="0" dirty="0">
                <a:solidFill>
                  <a:srgbClr val="B052A1"/>
                </a:solidFill>
                <a:effectLst/>
                <a:latin typeface="Consolas" panose="020B0609020204030204" pitchFamily="49" charset="0"/>
              </a:rPr>
              <a:t>px</a:t>
            </a:r>
            <a:r>
              <a:rPr lang="en-US" altLang="ja-JP" sz="900" b="0" dirty="0">
                <a:solidFill>
                  <a:srgbClr val="3778B7"/>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endParaRPr lang="en-US" altLang="ja-JP" sz="900" dirty="0">
              <a:solidFill>
                <a:srgbClr val="1A1A1A"/>
              </a:solidFill>
              <a:latin typeface="Consolas" panose="020B0609020204030204" pitchFamily="49" charset="0"/>
            </a:endParaRPr>
          </a:p>
          <a:p>
            <a:r>
              <a:rPr lang="ja-JP" altLang="en-US" sz="900" b="0" dirty="0">
                <a:solidFill>
                  <a:srgbClr val="1A1A1A"/>
                </a:solidFill>
                <a:effectLst/>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省略</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TodoItem_button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font-size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17</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font-weight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bold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color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lightgrey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border-radius</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100</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width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line-height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20</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cursor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pointer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outline</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dirty="0"/>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2991" y="1008628"/>
            <a:ext cx="2354159" cy="11541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'./App.css'</a:t>
            </a:r>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8" name="テキスト ボックス 7">
            <a:extLst>
              <a:ext uri="{FF2B5EF4-FFF2-40B4-BE49-F238E27FC236}">
                <a16:creationId xmlns:a16="http://schemas.microsoft.com/office/drawing/2014/main" id="{18F2BADE-DDEB-4FAD-9C61-F540A7F56953}"/>
              </a:ext>
            </a:extLst>
          </p:cNvPr>
          <p:cNvSpPr txBox="1"/>
          <p:nvPr/>
        </p:nvSpPr>
        <p:spPr>
          <a:xfrm>
            <a:off x="5901715" y="2664195"/>
            <a:ext cx="329092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インポートすると</a:t>
            </a: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が適用されます。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8AA150A-ED08-4767-87E0-10640FDEAC84}"/>
              </a:ext>
            </a:extLst>
          </p:cNvPr>
          <p:cNvPicPr>
            <a:picLocks noChangeAspect="1"/>
          </p:cNvPicPr>
          <p:nvPr/>
        </p:nvPicPr>
        <p:blipFill>
          <a:blip r:embed="rId3"/>
          <a:stretch>
            <a:fillRect/>
          </a:stretch>
        </p:blipFill>
        <p:spPr>
          <a:xfrm>
            <a:off x="6367410" y="3625191"/>
            <a:ext cx="4752102" cy="182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118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分割⇔表示を繰り返しながら徐々に分割</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時間の都合上、分割作業はショートカットします。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スライド番号プレースホルダー 11">
            <a:extLst>
              <a:ext uri="{FF2B5EF4-FFF2-40B4-BE49-F238E27FC236}">
                <a16:creationId xmlns:a16="http://schemas.microsoft.com/office/drawing/2014/main" id="{7996851D-544E-4887-B60B-86641F75DEE5}"/>
              </a:ext>
            </a:extLst>
          </p:cNvPr>
          <p:cNvSpPr>
            <a:spLocks noGrp="1"/>
          </p:cNvSpPr>
          <p:nvPr>
            <p:ph type="sldNum" sz="quarter" idx="12"/>
          </p:nvPr>
        </p:nvSpPr>
        <p:spPr>
          <a:xfrm>
            <a:off x="8610600" y="6356350"/>
            <a:ext cx="2743200" cy="365125"/>
          </a:xfrm>
        </p:spPr>
        <p:txBody>
          <a:bodyPr/>
          <a:lstStyle/>
          <a:p>
            <a:fld id="{A783C381-2822-4F05-8A88-66F73725CF2D}" type="slidenum">
              <a:rPr kumimoji="1" lang="ja-JP" altLang="en-US" smtClean="0"/>
              <a:t>46</a:t>
            </a:fld>
            <a:endParaRPr kumimoji="1" lang="ja-JP" altLang="en-US" dirty="0"/>
          </a:p>
        </p:txBody>
      </p:sp>
    </p:spTree>
    <p:extLst>
      <p:ext uri="{BB962C8B-B14F-4D97-AF65-F5344CB8AC3E}">
        <p14:creationId xmlns:p14="http://schemas.microsoft.com/office/powerpoint/2010/main" val="1662852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7A335D36-1F84-40E0-B07F-DC481A1EB4AD}"/>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/support/ToDo</a:t>
            </a:r>
            <a:r>
              <a:rPr kumimoji="1" lang="ja-JP" altLang="en-US" sz="2000"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ディレクトリに上書きでコピーします。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sp>
        <p:nvSpPr>
          <p:cNvPr id="2" name="スライド番号プレースホルダー 1">
            <a:extLst>
              <a:ext uri="{FF2B5EF4-FFF2-40B4-BE49-F238E27FC236}">
                <a16:creationId xmlns:a16="http://schemas.microsoft.com/office/drawing/2014/main" id="{5D238EDD-62E6-4698-B592-0664287ACB4B}"/>
              </a:ext>
            </a:extLst>
          </p:cNvPr>
          <p:cNvSpPr>
            <a:spLocks noGrp="1"/>
          </p:cNvSpPr>
          <p:nvPr>
            <p:ph type="sldNum" sz="quarter" idx="12"/>
          </p:nvPr>
        </p:nvSpPr>
        <p:spPr>
          <a:xfrm>
            <a:off x="8609118" y="6079514"/>
            <a:ext cx="2743200" cy="365125"/>
          </a:xfrm>
        </p:spPr>
        <p:txBody>
          <a:bodyPr/>
          <a:lstStyle/>
          <a:p>
            <a:fld id="{A783C381-2822-4F05-8A88-66F73725CF2D}"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B90DBECF-F9A5-4F8D-8C4D-A30A517EBF4B}"/>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8" name="テキスト ボックス 7">
            <a:extLst>
              <a:ext uri="{FF2B5EF4-FFF2-40B4-BE49-F238E27FC236}">
                <a16:creationId xmlns:a16="http://schemas.microsoft.com/office/drawing/2014/main" id="{76D1C615-0544-4F8D-AB3C-1A3FAEE55126}"/>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9E7C1D7-CB29-4BB8-A911-C325F0C38567}"/>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623C50F-AA99-4847-B8D2-27EA1DC27117}"/>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D6879AE-3515-4A3F-9658-39BA0AA8EB37}"/>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4F4A6C5-B05B-4E6C-85ED-7609542F8FF6}"/>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CFB9643-6307-4B92-B9ED-65A6994D9EED}"/>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矢印: 右 19">
            <a:extLst>
              <a:ext uri="{FF2B5EF4-FFF2-40B4-BE49-F238E27FC236}">
                <a16:creationId xmlns:a16="http://schemas.microsoft.com/office/drawing/2014/main" id="{1D6786C8-CEB7-46F6-8EF3-9264F44162F4}"/>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矢印: 右 21">
            <a:extLst>
              <a:ext uri="{FF2B5EF4-FFF2-40B4-BE49-F238E27FC236}">
                <a16:creationId xmlns:a16="http://schemas.microsoft.com/office/drawing/2014/main" id="{F00A741C-4093-4D3C-833E-324CCE3A344B}"/>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DA1B9AD3-94C7-4C2E-9506-F238F4A33BAC}"/>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6120F794-5FF7-4795-BE3D-81D56AC301A3}"/>
              </a:ext>
            </a:extLst>
          </p:cNvPr>
          <p:cNvSpPr/>
          <p:nvPr/>
        </p:nvSpPr>
        <p:spPr>
          <a:xfrm rot="18203980">
            <a:off x="5458703" y="614159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F8884091-15D1-4E57-9DF2-2E719B81C162}"/>
              </a:ext>
            </a:extLst>
          </p:cNvPr>
          <p:cNvSpPr/>
          <p:nvPr/>
        </p:nvSpPr>
        <p:spPr>
          <a:xfrm rot="18203980">
            <a:off x="7400942" y="619183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8057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プロパティ</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TodoList.tsx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TodoItem.tsx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457198" y="1808500"/>
            <a:ext cx="3998071" cy="18466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165323" y="1808500"/>
            <a:ext cx="5739385" cy="32316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'./TodoItem.css';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&lt;li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TodoItem_item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TodoItem_todo</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checked=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completed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&lt;span&gt;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&lt;/span&gt;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TodoItem_delete</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TodoItem_button</a:t>
            </a:r>
            <a:r>
              <a:rPr lang="en-US" altLang="ja-JP" sz="900" dirty="0">
                <a:solidFill>
                  <a:schemeClr val="bg1">
                    <a:lumMod val="65000"/>
                  </a:schemeClr>
                </a:solidFill>
                <a:effectLst/>
                <a:latin typeface="Consolas" panose="020B0609020204030204" pitchFamily="49" charset="0"/>
              </a:rPr>
              <a:t>"&gt;x&lt;/button&gt;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&lt;/li&gt;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F69AE0A0-9C5A-420A-89C2-D2090874465B}"/>
              </a:ext>
            </a:extLst>
          </p:cNvPr>
          <p:cNvSpPr txBox="1"/>
          <p:nvPr/>
        </p:nvSpPr>
        <p:spPr>
          <a:xfrm>
            <a:off x="2210887" y="5362422"/>
            <a:ext cx="467549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では、コンポーネントが外から値を受け取るために、プロパティと呼ばれる仕組みを提供しています。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6663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80%</a:t>
            </a: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デビットカードの決済システム</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ＴＩＳ国内シェア率</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163216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西日本テクノロジー＆イノベーション室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齊藤 拓馬＠大阪</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FF0000"/>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921" y="392015"/>
            <a:ext cx="3016223" cy="3016223"/>
          </a:xfrm>
          <a:prstGeom prst="rect">
            <a:avLst/>
          </a:prstGeom>
          <a:ln>
            <a:noFill/>
          </a:ln>
          <a:effectLst>
            <a:outerShdw blurRad="292100" dist="139700" dir="2700000" algn="tl" rotWithShape="0">
              <a:srgbClr val="333333">
                <a:alpha val="65000"/>
              </a:srgbClr>
            </a:outerShdw>
          </a:effectLst>
        </p:spPr>
      </p:pic>
      <p:pic>
        <p:nvPicPr>
          <p:cNvPr id="5" name="図 4" descr="水, 市, 大きい, 飛行機 が含まれている画像&#10;&#10;自動的に生成された説明">
            <a:extLst>
              <a:ext uri="{FF2B5EF4-FFF2-40B4-BE49-F238E27FC236}">
                <a16:creationId xmlns:a16="http://schemas.microsoft.com/office/drawing/2014/main" id="{76072019-F1C5-4352-95D8-67FA96583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256" y="501337"/>
            <a:ext cx="3943805" cy="2630487"/>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9" name="図 8">
            <a:extLst>
              <a:ext uri="{FF2B5EF4-FFF2-40B4-BE49-F238E27FC236}">
                <a16:creationId xmlns:a16="http://schemas.microsoft.com/office/drawing/2014/main" id="{8D33C246-17AD-4622-BFD3-C61C50147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393" y="3616857"/>
            <a:ext cx="4519169" cy="3016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4E31E6FB-D9D7-49D2-A6BB-95B3CB995D6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Tree>
    <p:extLst>
      <p:ext uri="{BB962C8B-B14F-4D97-AF65-F5344CB8AC3E}">
        <p14:creationId xmlns:p14="http://schemas.microsoft.com/office/powerpoint/2010/main" val="1810396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3321AD5-8EDB-46E4-A951-3F17978E40D8}"/>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Tree>
    <p:extLst>
      <p:ext uri="{BB962C8B-B14F-4D97-AF65-F5344CB8AC3E}">
        <p14:creationId xmlns:p14="http://schemas.microsoft.com/office/powerpoint/2010/main" val="385509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TodoList.tsx</a:t>
            </a:r>
            <a:endParaRPr kumimoji="1" lang="ja-JP" altLang="en-US" sz="28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4898958" y="5304529"/>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コンポーネントの状態を実現する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5" y="1884512"/>
            <a:ext cx="3443594"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TodoList</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todos</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854D50F8-69A7-424C-B301-0EADC93B817F}"/>
              </a:ext>
            </a:extLst>
          </p:cNvPr>
          <p:cNvSpPr txBox="1"/>
          <p:nvPr/>
        </p:nvSpPr>
        <p:spPr>
          <a:xfrm>
            <a:off x="4898958" y="1882423"/>
            <a:ext cx="4546599"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map</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45793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3903624" y="1887408"/>
            <a:ext cx="3528307" cy="36471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rgbClr val="3778B7"/>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useEffect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4D22A581-B9D7-4D69-BFEF-3A49EC1CCD50}"/>
              </a:ext>
            </a:extLst>
          </p:cNvPr>
          <p:cNvSpPr txBox="1"/>
          <p:nvPr/>
        </p:nvSpPr>
        <p:spPr>
          <a:xfrm>
            <a:off x="8044383" y="1882423"/>
            <a:ext cx="3967191" cy="3370153"/>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getTodos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7" name="矢印: 右 6">
            <a:extLst>
              <a:ext uri="{FF2B5EF4-FFF2-40B4-BE49-F238E27FC236}">
                <a16:creationId xmlns:a16="http://schemas.microsoft.com/office/drawing/2014/main" id="{5EDC45B2-EF7F-41F9-8023-8853333B9216}"/>
              </a:ext>
            </a:extLst>
          </p:cNvPr>
          <p:cNvSpPr/>
          <p:nvPr/>
        </p:nvSpPr>
        <p:spPr>
          <a:xfrm>
            <a:off x="3357625" y="323355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73474BEF-1906-4E69-815C-371EBD79742C}"/>
              </a:ext>
            </a:extLst>
          </p:cNvPr>
          <p:cNvSpPr txBox="1"/>
          <p:nvPr/>
        </p:nvSpPr>
        <p:spPr>
          <a:xfrm>
            <a:off x="202818" y="1882423"/>
            <a:ext cx="3088353"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ja-JP" altLang="en-US" sz="900" dirty="0">
                <a:solidFill>
                  <a:srgbClr val="1A1A1A"/>
                </a:solidFill>
                <a:latin typeface="Consolas" panose="020B0609020204030204" pitchFamily="49" charset="0"/>
              </a:rPr>
              <a:t>  </a:t>
            </a:r>
            <a:r>
              <a:rPr lang="en-US" altLang="ja-JP" sz="900" dirty="0">
                <a:solidFill>
                  <a:srgbClr val="1A1A1A"/>
                </a:solidFill>
                <a:effectLst/>
                <a:latin typeface="Consolas" panose="020B0609020204030204" pitchFamily="49" charset="0"/>
              </a:rPr>
              <a:t>]);</a:t>
            </a:r>
            <a:br>
              <a:rPr lang="en-US" altLang="ja-JP" sz="900" dirty="0">
                <a:solidFill>
                  <a:schemeClr val="bg1">
                    <a:lumMod val="65000"/>
                  </a:schemeClr>
                </a:solidFill>
                <a:effectLst/>
                <a:latin typeface="Consolas" panose="020B0609020204030204" pitchFamily="49" charset="0"/>
              </a:rPr>
            </a:br>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latin typeface="Consolas" panose="020B0609020204030204" pitchFamily="49" charset="0"/>
              </a:rPr>
              <a:t>・・・</a:t>
            </a:r>
            <a:endParaRPr lang="en-US" altLang="ja-JP" sz="900" dirty="0">
              <a:solidFill>
                <a:schemeClr val="bg1">
                  <a:lumMod val="65000"/>
                </a:schemeClr>
              </a:solidFill>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5" name="テキスト ボックス 14">
            <a:extLst>
              <a:ext uri="{FF2B5EF4-FFF2-40B4-BE49-F238E27FC236}">
                <a16:creationId xmlns:a16="http://schemas.microsoft.com/office/drawing/2014/main" id="{40B44A7E-5AC1-481C-9069-CA04C00EAD3D}"/>
              </a:ext>
            </a:extLst>
          </p:cNvPr>
          <p:cNvSpPr txBox="1"/>
          <p:nvPr/>
        </p:nvSpPr>
        <p:spPr>
          <a:xfrm>
            <a:off x="3545551" y="565980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9EC5D2B-73D2-4C89-B1BB-A577620DF9D7}"/>
              </a:ext>
            </a:extLst>
          </p:cNvPr>
          <p:cNvSpPr txBox="1"/>
          <p:nvPr/>
        </p:nvSpPr>
        <p:spPr>
          <a:xfrm>
            <a:off x="8104835" y="5440581"/>
            <a:ext cx="3754729"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矢印: 右 18">
            <a:extLst>
              <a:ext uri="{FF2B5EF4-FFF2-40B4-BE49-F238E27FC236}">
                <a16:creationId xmlns:a16="http://schemas.microsoft.com/office/drawing/2014/main" id="{BDA11A37-52F9-44DE-B192-471DC5001423}"/>
              </a:ext>
            </a:extLst>
          </p:cNvPr>
          <p:cNvSpPr/>
          <p:nvPr/>
        </p:nvSpPr>
        <p:spPr>
          <a:xfrm>
            <a:off x="7498384" y="32335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34806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の一覧表示（動作確認）</a:t>
            </a: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3"/>
          <a:stretch>
            <a:fillRect/>
          </a:stretch>
        </p:blipFill>
        <p:spPr>
          <a:xfrm>
            <a:off x="3309055" y="4304553"/>
            <a:ext cx="4650402" cy="1558651"/>
          </a:xfrm>
          <a:prstGeom prst="rect">
            <a:avLst/>
          </a:prstGeom>
          <a:ln>
            <a:noFill/>
          </a:ln>
          <a:effectLst>
            <a:outerShdw blurRad="292100" dist="139700" dir="2700000" algn="tl" rotWithShape="0">
              <a:srgbClr val="333333">
                <a:alpha val="65000"/>
              </a:srgbClr>
            </a:outerShdw>
          </a:effectLst>
        </p:spPr>
      </p:pic>
      <p:sp>
        <p:nvSpPr>
          <p:cNvPr id="14" name="矢印: 右 13">
            <a:extLst>
              <a:ext uri="{FF2B5EF4-FFF2-40B4-BE49-F238E27FC236}">
                <a16:creationId xmlns:a16="http://schemas.microsoft.com/office/drawing/2014/main" id="{E5B7B055-36B5-417A-83D7-3E28C1454941}"/>
              </a:ext>
            </a:extLst>
          </p:cNvPr>
          <p:cNvSpPr/>
          <p:nvPr/>
        </p:nvSpPr>
        <p:spPr>
          <a:xfrm rot="11388774">
            <a:off x="6824534" y="53540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8D604594-371E-4C88-9040-1D139D4FF993}"/>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5" name="テキスト ボックス 4">
            <a:extLst>
              <a:ext uri="{FF2B5EF4-FFF2-40B4-BE49-F238E27FC236}">
                <a16:creationId xmlns:a16="http://schemas.microsoft.com/office/drawing/2014/main" id="{6FE031A2-9D0D-411B-9645-6D2D21DAC902}"/>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モックサーバを起動します。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ドキュメントのレスポンスが</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一覧に表示されます。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6653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2" name="スライド番号プレースホルダー 1">
            <a:extLst>
              <a:ext uri="{FF2B5EF4-FFF2-40B4-BE49-F238E27FC236}">
                <a16:creationId xmlns:a16="http://schemas.microsoft.com/office/drawing/2014/main" id="{2DBD47DE-AD2B-425B-AF76-826FBD96AF2A}"/>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1541584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4" y="1884512"/>
            <a:ext cx="5972786"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textAttributes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useInput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endParaRPr lang="en-US" altLang="ja-JP" sz="900" dirty="0">
              <a:solidFill>
                <a:srgbClr val="1A1A1A"/>
              </a:solidFill>
              <a:effectLst/>
              <a:latin typeface="Consolas" panose="020B0609020204030204" pitchFamily="49" charset="0"/>
            </a:endParaRPr>
          </a:p>
          <a:p>
            <a:r>
              <a:rPr lang="ja-JP" altLang="en-US" sz="900" b="0" dirty="0">
                <a:solidFill>
                  <a:srgbClr val="B052A1"/>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add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event</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preventDefault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7C4C2"/>
                </a:solidFill>
                <a:effectLst/>
                <a:latin typeface="Consolas" panose="020B0609020204030204" pitchFamily="49" charset="0"/>
              </a:rPr>
              <a:t>// </a:t>
            </a:r>
            <a:r>
              <a:rPr lang="ja-JP" altLang="en-US" sz="900" dirty="0">
                <a:solidFill>
                  <a:srgbClr val="C7C4C2"/>
                </a:solidFill>
                <a:effectLst/>
                <a:latin typeface="Consolas" panose="020B0609020204030204" pitchFamily="49" charset="0"/>
              </a:rPr>
              <a:t>ここに登録した際の処理を書く予定</a:t>
            </a:r>
            <a:endParaRPr lang="ja-JP" altLang="en-US"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window</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alert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&lt;form </a:t>
            </a:r>
            <a:r>
              <a:rPr lang="en-US" altLang="ja-JP" sz="900" dirty="0" err="1">
                <a:solidFill>
                  <a:srgbClr val="B052A1"/>
                </a:solidFill>
                <a:effectLst/>
                <a:latin typeface="Consolas" panose="020B0609020204030204" pitchFamily="49" charset="0"/>
              </a:rPr>
              <a:t>onSubmit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add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TodoForm_form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TodoForm_input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&lt;input type="text" </a:t>
            </a:r>
            <a:r>
              <a:rPr lang="en-US" altLang="ja-JP" sz="900" dirty="0">
                <a:solidFill>
                  <a:srgbClr val="428226"/>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textAttributes</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placeholder="</a:t>
            </a:r>
            <a:r>
              <a:rPr lang="ja-JP" altLang="en-US" sz="900" dirty="0">
                <a:solidFill>
                  <a:schemeClr val="bg1">
                    <a:lumMod val="65000"/>
                  </a:schemeClr>
                </a:solidFill>
                <a:effectLst/>
                <a:latin typeface="Consolas" panose="020B0609020204030204" pitchFamily="49" charset="0"/>
              </a:rPr>
              <a:t>タスクを入力してください</a:t>
            </a:r>
            <a:r>
              <a:rPr lang="en-US" altLang="ja-JP" sz="900" dirty="0">
                <a:solidFill>
                  <a:schemeClr val="bg1">
                    <a:lumMod val="65000"/>
                  </a:schemeClr>
                </a:solidFill>
                <a:effectLst/>
                <a:latin typeface="Consolas" panose="020B0609020204030204" pitchFamily="49" charset="0"/>
              </a:rPr>
              <a:t>" /&gt;</a:t>
            </a:r>
            <a:endParaRPr lang="ja-JP" altLang="en-US" sz="900" dirty="0">
              <a:solidFill>
                <a:schemeClr val="bg1">
                  <a:lumMod val="65000"/>
                </a:schemeClr>
              </a:solidFill>
              <a:effectLst/>
              <a:latin typeface="Consolas" panose="020B0609020204030204" pitchFamily="49" charset="0"/>
            </a:endParaRPr>
          </a:p>
          <a:p>
            <a:r>
              <a:rPr lang="ja-JP" altLang="en-US" sz="900" dirty="0">
                <a:solidFill>
                  <a:schemeClr val="bg1">
                    <a:lumMod val="65000"/>
                  </a:schemeClr>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TodoForm_button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&lt;button&gt;</a:t>
            </a:r>
            <a:r>
              <a:rPr lang="ja-JP" altLang="en-US" sz="900" dirty="0">
                <a:solidFill>
                  <a:schemeClr val="bg1">
                    <a:lumMod val="65000"/>
                  </a:schemeClr>
                </a:solidFill>
                <a:effectLst/>
                <a:latin typeface="Consolas" panose="020B0609020204030204" pitchFamily="49" charset="0"/>
              </a:rPr>
              <a:t>追加</a:t>
            </a:r>
            <a:r>
              <a:rPr lang="en-US" altLang="ja-JP" sz="900" dirty="0">
                <a:solidFill>
                  <a:schemeClr val="bg1">
                    <a:lumMod val="65000"/>
                  </a:schemeClr>
                </a:solidFill>
                <a:effectLst/>
                <a:latin typeface="Consolas" panose="020B0609020204030204" pitchFamily="49" charset="0"/>
              </a:rPr>
              <a:t>&lt;/button&gt;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&lt;/form&gt;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8BB4CF93-183E-474C-8B1E-4FDDEEF62A87}"/>
              </a:ext>
            </a:extLst>
          </p:cNvPr>
          <p:cNvSpPr txBox="1"/>
          <p:nvPr/>
        </p:nvSpPr>
        <p:spPr>
          <a:xfrm>
            <a:off x="6805558" y="2272303"/>
            <a:ext cx="484913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C07CA790-4526-448C-8852-31CA934FFC51}"/>
              </a:ext>
            </a:extLst>
          </p:cNvPr>
          <p:cNvPicPr>
            <a:picLocks noChangeAspect="1"/>
          </p:cNvPicPr>
          <p:nvPr/>
        </p:nvPicPr>
        <p:blipFill>
          <a:blip r:embed="rId3"/>
          <a:stretch>
            <a:fillRect/>
          </a:stretch>
        </p:blipFill>
        <p:spPr>
          <a:xfrm>
            <a:off x="7278325" y="3497163"/>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25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13B7B04-9E99-48E6-9CBD-53B66AB08310}"/>
              </a:ext>
            </a:extLst>
          </p:cNvPr>
          <p:cNvSpPr txBox="1"/>
          <p:nvPr/>
        </p:nvSpPr>
        <p:spPr>
          <a:xfrm>
            <a:off x="6260122" y="1884512"/>
            <a:ext cx="3428627" cy="2954655"/>
          </a:xfrm>
          <a:prstGeom prst="rect">
            <a:avLst/>
          </a:prstGeom>
          <a:solidFill>
            <a:schemeClr val="accent3">
              <a:lumMod val="20000"/>
              <a:lumOff val="80000"/>
            </a:schemeClr>
          </a:solidFill>
        </p:spPr>
        <p:txBody>
          <a:bodyPr wrap="square" bIns="0" rtlCol="0">
            <a:spAutoFit/>
          </a:bodyPr>
          <a:lstStyle/>
          <a:p>
            <a:r>
              <a:rPr lang="ja-JP" altLang="en-US" sz="900" dirty="0">
                <a:solidFill>
                  <a:srgbClr val="B052A1"/>
                </a:solidFill>
                <a:effectLst/>
                <a:latin typeface="Consolas" panose="020B0609020204030204" pitchFamily="49" charset="0"/>
              </a:rPr>
              <a:t>・・・</a:t>
            </a:r>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concat</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addTodo</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73576"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3" y="1884512"/>
            <a:ext cx="4868131" cy="4062651"/>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'../backend/generated-rest-client'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 } from '../hooks';</a:t>
            </a: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interface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 void</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[text, </a:t>
            </a:r>
            <a:r>
              <a:rPr lang="en-US" altLang="ja-JP" sz="900" dirty="0" err="1">
                <a:solidFill>
                  <a:schemeClr val="bg1">
                    <a:lumMod val="65000"/>
                  </a:schemeClr>
                </a:solidFill>
                <a:effectLst/>
                <a:latin typeface="Consolas" panose="020B0609020204030204" pitchFamily="49" charset="0"/>
              </a:rPr>
              <a:t>textAttributes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setText</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const add: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event.preventDefault</a:t>
            </a:r>
            <a:r>
              <a:rPr lang="en-US" altLang="ja-JP" sz="900" dirty="0">
                <a:solidFill>
                  <a:schemeClr val="bg1">
                    <a:lumMod val="65000"/>
                  </a:schemeClr>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if</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return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postTodo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3B162A13-515D-4C35-8871-3C425BEE5BFB}"/>
              </a:ext>
            </a:extLst>
          </p:cNvPr>
          <p:cNvSpPr txBox="1"/>
          <p:nvPr/>
        </p:nvSpPr>
        <p:spPr>
          <a:xfrm>
            <a:off x="3445627" y="5138899"/>
            <a:ext cx="532872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が持っている</a:t>
            </a: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一覧に追加する必要があるため、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7659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8F252B8-4B74-4744-97A6-7BDD6FD34338}"/>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1253003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2</a:t>
            </a:r>
            <a:r>
              <a:rPr lang="ja-JP" altLang="en-US" sz="4400" b="1" dirty="0">
                <a:solidFill>
                  <a:schemeClr val="bg1"/>
                </a:solidFill>
                <a:latin typeface="Meiryo UI" panose="020B0604030504040204" pitchFamily="50" charset="-128"/>
                <a:ea typeface="Meiryo UI" panose="020B0604030504040204" pitchFamily="50" charset="-128"/>
              </a:rPr>
              <a:t>位グループ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2019</a:t>
            </a:r>
            <a:r>
              <a:rPr lang="ja-JP" altLang="en-US" sz="4400" b="1" dirty="0">
                <a:solidFill>
                  <a:schemeClr val="accent5"/>
                </a:solidFill>
                <a:latin typeface="Meiryo UI" panose="020B0604030504040204" pitchFamily="50" charset="-128"/>
                <a:ea typeface="Meiryo UI" panose="020B0604030504040204" pitchFamily="50" charset="-128"/>
              </a:rPr>
              <a:t>年</a:t>
            </a:r>
            <a:r>
              <a:rPr lang="en-US" altLang="ja-JP" sz="4400" b="1" dirty="0">
                <a:solidFill>
                  <a:schemeClr val="accent5"/>
                </a:solidFill>
                <a:latin typeface="Meiryo UI" panose="020B0604030504040204" pitchFamily="50" charset="-128"/>
                <a:ea typeface="Meiryo UI" panose="020B0604030504040204" pitchFamily="50" charset="-128"/>
              </a:rPr>
              <a:t>3</a:t>
            </a:r>
            <a:r>
              <a:rPr lang="ja-JP" altLang="en-US" sz="4400" b="1" dirty="0">
                <a:solidFill>
                  <a:schemeClr val="accent5"/>
                </a:solidFill>
                <a:latin typeface="Meiryo UI" panose="020B0604030504040204" pitchFamily="50" charset="-128"/>
                <a:ea typeface="Meiryo UI" panose="020B0604030504040204" pitchFamily="50" charset="-128"/>
              </a:rPr>
              <a:t>月期の業界売上</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2000" b="1" dirty="0">
                <a:solidFill>
                  <a:schemeClr val="accent5"/>
                </a:solidFill>
                <a:latin typeface="Meiryo UI" panose="020B0604030504040204" pitchFamily="50" charset="-128"/>
                <a:ea typeface="Meiryo UI" panose="020B0604030504040204" pitchFamily="50" charset="-128"/>
              </a:rPr>
              <a:t>　　　１位　　　　</a:t>
            </a:r>
            <a:r>
              <a:rPr lang="en-US" altLang="ja-JP" sz="2000" b="1" dirty="0">
                <a:solidFill>
                  <a:schemeClr val="accent5"/>
                </a:solidFill>
                <a:latin typeface="Meiryo UI" panose="020B0604030504040204" pitchFamily="50" charset="-128"/>
                <a:ea typeface="Meiryo UI" panose="020B0604030504040204" pitchFamily="50" charset="-128"/>
              </a:rPr>
              <a:t>NTT</a:t>
            </a:r>
            <a:r>
              <a:rPr lang="ja-JP" altLang="en-US" sz="2000" b="1" dirty="0">
                <a:solidFill>
                  <a:schemeClr val="accent5"/>
                </a:solidFill>
                <a:latin typeface="Meiryo UI" panose="020B0604030504040204" pitchFamily="50" charset="-128"/>
                <a:ea typeface="Meiryo UI" panose="020B0604030504040204" pitchFamily="50" charset="-128"/>
              </a:rPr>
              <a:t>データ　</a:t>
            </a: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兆</a:t>
            </a:r>
            <a:r>
              <a:rPr lang="en-US" altLang="ja-JP" sz="2000" b="1" dirty="0">
                <a:solidFill>
                  <a:schemeClr val="accent5"/>
                </a:solidFill>
                <a:latin typeface="Meiryo UI" panose="020B0604030504040204" pitchFamily="50" charset="-128"/>
                <a:ea typeface="Meiryo UI" panose="020B0604030504040204" pitchFamily="50" charset="-128"/>
              </a:rPr>
              <a:t>1,636</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グループ　</a:t>
            </a:r>
            <a:r>
              <a:rPr lang="en-US" altLang="ja-JP" sz="2000" b="1" dirty="0">
                <a:solidFill>
                  <a:schemeClr val="accent5"/>
                </a:solidFill>
                <a:latin typeface="Meiryo UI" panose="020B0604030504040204" pitchFamily="50" charset="-128"/>
                <a:ea typeface="Meiryo UI" panose="020B0604030504040204" pitchFamily="50" charset="-128"/>
              </a:rPr>
              <a:t>NRI</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5,012</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CTC</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4,519</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TIS</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4,207</a:t>
            </a:r>
            <a:r>
              <a:rPr lang="ja-JP" altLang="en-US" sz="2000" b="1" dirty="0">
                <a:solidFill>
                  <a:schemeClr val="accent5"/>
                </a:solidFill>
                <a:latin typeface="Meiryo UI" panose="020B0604030504040204" pitchFamily="50" charset="-128"/>
                <a:ea typeface="Meiryo UI" panose="020B0604030504040204" pitchFamily="50" charset="-128"/>
              </a:rPr>
              <a:t>億円</a:t>
            </a:r>
            <a:endParaRPr lang="en-US" altLang="ja-JP" sz="2000" b="1" dirty="0">
              <a:solidFill>
                <a:schemeClr val="accent5"/>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Tree>
    <p:extLst>
      <p:ext uri="{BB962C8B-B14F-4D97-AF65-F5344CB8AC3E}">
        <p14:creationId xmlns:p14="http://schemas.microsoft.com/office/powerpoint/2010/main" val="364306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オフライン＋オンライン開催なので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F3C7E7D-4B0D-408F-AD3A-52A90EB3A248}"/>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4000553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31125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7222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Tree>
    <p:extLst>
      <p:ext uri="{BB962C8B-B14F-4D97-AF65-F5344CB8AC3E}">
        <p14:creationId xmlns:p14="http://schemas.microsoft.com/office/powerpoint/2010/main" val="691349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982D8A04-F9EB-45A3-9D81-2D4042AE6A18}"/>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139640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ディレクトリで次のコマンドでインストールします。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en-US" altLang="ja-JP" sz="2000" dirty="0">
                <a:highlight>
                  <a:srgbClr val="FFFF00"/>
                </a:highlight>
                <a:latin typeface="Meiryo UI" panose="020B0604030504040204" pitchFamily="50" charset="-128"/>
                <a:ea typeface="Meiryo UI" panose="020B0604030504040204" pitchFamily="50" charset="-128"/>
              </a:rPr>
              <a:t> install --save react-router-</a:t>
            </a:r>
            <a:r>
              <a:rPr kumimoji="1" lang="en-US" altLang="ja-JP" sz="2000" dirty="0" err="1">
                <a:highlight>
                  <a:srgbClr val="FFFF00"/>
                </a:highlight>
                <a:latin typeface="Meiryo UI" panose="020B0604030504040204" pitchFamily="50" charset="-128"/>
                <a:ea typeface="Meiryo UI" panose="020B0604030504040204" pitchFamily="50" charset="-128"/>
              </a:rPr>
              <a:t>dom</a:t>
            </a:r>
            <a:r>
              <a:rPr kumimoji="1" lang="en-US" altLang="ja-JP" sz="2000" dirty="0">
                <a:highlight>
                  <a:srgbClr val="FFFF00"/>
                </a:highlight>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sp>
        <p:nvSpPr>
          <p:cNvPr id="2" name="スライド番号プレースホルダー 1">
            <a:extLst>
              <a:ext uri="{FF2B5EF4-FFF2-40B4-BE49-F238E27FC236}">
                <a16:creationId xmlns:a16="http://schemas.microsoft.com/office/drawing/2014/main" id="{6866E8DB-5C93-4738-8E36-ECC321301B7D}"/>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3263411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35A61F5-0516-490F-AACB-1B2D7365F7D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8" name="テキスト ボックス 7">
            <a:extLst>
              <a:ext uri="{FF2B5EF4-FFF2-40B4-BE49-F238E27FC236}">
                <a16:creationId xmlns:a16="http://schemas.microsoft.com/office/drawing/2014/main" id="{A95694D3-3553-41D5-AD3D-6328808503D5}"/>
              </a:ext>
            </a:extLst>
          </p:cNvPr>
          <p:cNvSpPr txBox="1"/>
          <p:nvPr/>
        </p:nvSpPr>
        <p:spPr>
          <a:xfrm>
            <a:off x="554474" y="1867901"/>
            <a:ext cx="4416360"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BrowserRouter</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Route</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Switch</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'react-router-</a:t>
            </a:r>
            <a:r>
              <a:rPr lang="en-US" altLang="ja-JP" sz="900" dirty="0" err="1">
                <a:solidFill>
                  <a:srgbClr val="428226"/>
                </a:solidFill>
                <a:effectLst/>
                <a:latin typeface="Consolas" panose="020B0609020204030204" pitchFamily="49" charset="0"/>
              </a:rPr>
              <a:t>dom</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'./App.css';</a:t>
            </a:r>
          </a:p>
          <a:p>
            <a:r>
              <a:rPr lang="en-US" altLang="ja-JP" sz="900" dirty="0">
                <a:solidFill>
                  <a:schemeClr val="bg1">
                    <a:lumMod val="65000"/>
                  </a:schemeClr>
                </a:solidFill>
                <a:effectLst/>
                <a:latin typeface="Consolas" panose="020B0609020204030204" pitchFamily="49" charset="0"/>
              </a:rPr>
              <a:t>import { Login } from './components/Login';</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Signup } from './components/Signup';</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Welcome } from './components/Welcome';</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NavigationHeader</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"/board"</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TodoBoard</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"/signup"</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Signup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"/login"</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Login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Welcome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D802BAD4-7989-4394-9616-39A63AC1FBE0}"/>
              </a:ext>
            </a:extLst>
          </p:cNvPr>
          <p:cNvSpPr txBox="1"/>
          <p:nvPr/>
        </p:nvSpPr>
        <p:spPr>
          <a:xfrm>
            <a:off x="5360391" y="3670985"/>
            <a:ext cx="508739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r>
              <a:rPr kumimoji="1" lang="en-US" altLang="ja-JP" sz="2800" b="1" dirty="0">
                <a:latin typeface="Meiryo UI" panose="020B0604030504040204" pitchFamily="50" charset="-128"/>
                <a:ea typeface="Meiryo UI" panose="020B0604030504040204" pitchFamily="50" charset="-128"/>
              </a:rPr>
              <a:t>Welcome</a:t>
            </a:r>
            <a:r>
              <a:rPr kumimoji="1" lang="ja-JP" altLang="en-US" sz="2800" b="1" dirty="0">
                <a:latin typeface="Meiryo UI" panose="020B0604030504040204" pitchFamily="50" charset="-128"/>
                <a:ea typeface="Meiryo UI" panose="020B0604030504040204" pitchFamily="50" charset="-128"/>
              </a:rPr>
              <a:t>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Welcome.tsx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160529" y="3140655"/>
            <a:ext cx="432070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マークアップのボタンやリンク等で遷移させたい場合は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a:xfrm>
            <a:off x="8552234" y="6436916"/>
            <a:ext cx="2743200" cy="365125"/>
          </a:xfrm>
        </p:spPr>
        <p:txBody>
          <a:bodyPr/>
          <a:lstStyle/>
          <a:p>
            <a:fld id="{A783C381-2822-4F05-8A88-66F73725CF2D}" type="slidenum">
              <a:rPr kumimoji="1" lang="ja-JP" altLang="en-US" smtClean="0"/>
              <a:t>65</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5" y="1871077"/>
            <a:ext cx="4416360"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'./Welcome.css';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Welcome: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Welcome_title</a:t>
            </a:r>
            <a:r>
              <a:rPr lang="en-US" altLang="ja-JP" sz="900" b="0" dirty="0">
                <a:solidFill>
                  <a:schemeClr val="bg1">
                    <a:lumMod val="65000"/>
                  </a:schemeClr>
                </a:solidFill>
                <a:effectLst/>
                <a:latin typeface="Consolas" panose="020B0609020204030204" pitchFamily="49" charset="0"/>
              </a:rPr>
              <a:t>"&gt;Welcome&lt;/h1&gt;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"/signup"</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428226"/>
                </a:solidFill>
                <a:effectLst/>
                <a:latin typeface="Consolas" panose="020B0609020204030204" pitchFamily="49" charset="0"/>
              </a:rPr>
              <a:t>Welcome_button</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登録する</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300985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426104" cy="1107996"/>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ルーティングの設定（ユーザ登録ページ、ログインページ）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8"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signup</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0" name="テキスト ボックス 19">
            <a:extLst>
              <a:ext uri="{FF2B5EF4-FFF2-40B4-BE49-F238E27FC236}">
                <a16:creationId xmlns:a16="http://schemas.microsoft.com/office/drawing/2014/main" id="{AC5E6356-70C8-42BC-B5D8-C6BB86434BE3}"/>
              </a:ext>
            </a:extLst>
          </p:cNvPr>
          <p:cNvSpPr txBox="1"/>
          <p:nvPr/>
        </p:nvSpPr>
        <p:spPr>
          <a:xfrm>
            <a:off x="6096000"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'/board'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login</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1448548" y="5970274"/>
            <a:ext cx="4647452"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イベントハンドリング等、プログラムで遷移させたい場合は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ルーティングの設定（ナビゲーションヘッダ）</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697166" y="2576321"/>
            <a:ext cx="4647452"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535014" y="1840937"/>
            <a:ext cx="4776287"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window</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location</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href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r>
              <a:rPr lang="ja-JP" altLang="en-US" sz="900" b="0" dirty="0">
                <a:solidFill>
                  <a:schemeClr val="bg1">
                    <a:lumMod val="65000"/>
                  </a:schemeClr>
                </a:solidFill>
                <a:effectLst/>
                <a:latin typeface="Consolas" panose="020B0609020204030204" pitchFamily="49" charset="0"/>
              </a:rPr>
              <a:t>テストユーザさん</a:t>
            </a:r>
            <a:r>
              <a:rPr lang="en-US" altLang="ja-JP" sz="900" b="0" dirty="0">
                <a:solidFill>
                  <a:schemeClr val="bg1">
                    <a:lumMod val="65000"/>
                  </a:schemeClr>
                </a:solidFill>
                <a:effectLst/>
                <a:latin typeface="Consolas" panose="020B0609020204030204" pitchFamily="49" charset="0"/>
              </a:rPr>
              <a:t>&lt;/li&gt;</a:t>
            </a: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932535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全てのページに遷移してみましょう。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ルーティングの設定（動作確認）</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45326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21078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76365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39635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28968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479478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486945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5066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1843212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
        <p:nvSpPr>
          <p:cNvPr id="5" name="テキスト ボックス 4">
            <a:extLst>
              <a:ext uri="{FF2B5EF4-FFF2-40B4-BE49-F238E27FC236}">
                <a16:creationId xmlns:a16="http://schemas.microsoft.com/office/drawing/2014/main" id="{8B7AA6A6-B577-44D5-90C3-8CCF2549CF0B}"/>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2</a:t>
            </a:r>
            <a:r>
              <a:rPr lang="ja-JP" altLang="en-US" sz="4400" b="1" dirty="0">
                <a:solidFill>
                  <a:schemeClr val="bg1"/>
                </a:solidFill>
                <a:latin typeface="Meiryo UI" panose="020B0604030504040204" pitchFamily="50" charset="-128"/>
                <a:ea typeface="Meiryo UI" panose="020B0604030504040204" pitchFamily="50" charset="-128"/>
              </a:rPr>
              <a:t>位</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2019</a:t>
            </a:r>
            <a:r>
              <a:rPr lang="ja-JP" altLang="en-US" sz="4400" b="1" dirty="0">
                <a:solidFill>
                  <a:schemeClr val="accent5"/>
                </a:solidFill>
                <a:latin typeface="Meiryo UI" panose="020B0604030504040204" pitchFamily="50" charset="-128"/>
                <a:ea typeface="Meiryo UI" panose="020B0604030504040204" pitchFamily="50" charset="-128"/>
              </a:rPr>
              <a:t>年</a:t>
            </a:r>
            <a:r>
              <a:rPr lang="en-US" altLang="ja-JP" sz="4400" b="1" dirty="0" err="1">
                <a:solidFill>
                  <a:schemeClr val="accent5"/>
                </a:solidFill>
                <a:latin typeface="Meiryo UI" panose="020B0604030504040204" pitchFamily="50" charset="-128"/>
                <a:ea typeface="Meiryo UI" panose="020B0604030504040204" pitchFamily="50" charset="-128"/>
              </a:rPr>
              <a:t>Qiita</a:t>
            </a:r>
            <a:r>
              <a:rPr lang="ja-JP" altLang="en-US" sz="4400" b="1" dirty="0">
                <a:solidFill>
                  <a:schemeClr val="accent5"/>
                </a:solidFill>
                <a:latin typeface="Meiryo UI" panose="020B0604030504040204" pitchFamily="50" charset="-128"/>
                <a:ea typeface="Meiryo UI" panose="020B0604030504040204" pitchFamily="50" charset="-128"/>
              </a:rPr>
              <a:t>の組織別いいね数ランキング</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en-US" altLang="ja-JP" sz="2000" b="1" dirty="0">
                <a:solidFill>
                  <a:schemeClr val="accent5"/>
                </a:solidFill>
                <a:latin typeface="Meiryo UI" panose="020B0604030504040204" pitchFamily="50" charset="-128"/>
                <a:ea typeface="Meiryo UI" panose="020B0604030504040204" pitchFamily="50" charset="-128"/>
              </a:rPr>
              <a:t>https://qiita.com/t_nakayama0714/items/68123821a29fe29e1605</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1</a:t>
            </a:r>
            <a:r>
              <a:rPr lang="ja-JP" altLang="en-US" sz="2000" b="1" dirty="0">
                <a:solidFill>
                  <a:schemeClr val="accent5"/>
                </a:solidFill>
                <a:latin typeface="Meiryo UI" panose="020B0604030504040204" pitchFamily="50" charset="-128"/>
                <a:ea typeface="Meiryo UI" panose="020B0604030504040204" pitchFamily="50" charset="-128"/>
              </a:rPr>
              <a:t>位　メルカリ</a:t>
            </a:r>
            <a:endParaRPr lang="en-US" altLang="ja-JP" sz="2000" b="1" dirty="0">
              <a:solidFill>
                <a:schemeClr val="accent5"/>
              </a:solidFill>
              <a:latin typeface="Meiryo UI" panose="020B0604030504040204" pitchFamily="50" charset="-128"/>
              <a:ea typeface="Meiryo UI" panose="020B0604030504040204" pitchFamily="50" charset="-128"/>
            </a:endParaRPr>
          </a:p>
          <a:p>
            <a:pPr algn="ct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位  </a:t>
            </a:r>
            <a:r>
              <a:rPr lang="en-US" altLang="ja-JP" sz="2000" b="1" dirty="0">
                <a:solidFill>
                  <a:schemeClr val="accent5"/>
                </a:solidFill>
                <a:latin typeface="Meiryo UI" panose="020B0604030504040204" pitchFamily="50" charset="-128"/>
                <a:ea typeface="Meiryo UI" panose="020B0604030504040204" pitchFamily="50" charset="-128"/>
              </a:rPr>
              <a:t>TIS</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3</a:t>
            </a:r>
            <a:r>
              <a:rPr lang="ja-JP" altLang="en-US" sz="2000" b="1" dirty="0">
                <a:solidFill>
                  <a:schemeClr val="accent5"/>
                </a:solidFill>
                <a:latin typeface="Meiryo UI" panose="020B0604030504040204" pitchFamily="50" charset="-128"/>
                <a:ea typeface="Meiryo UI" panose="020B0604030504040204" pitchFamily="50" charset="-128"/>
              </a:rPr>
              <a:t>位　ゆめみ</a:t>
            </a:r>
            <a:endParaRPr lang="en-US" altLang="ja-JP" sz="2000" b="1" dirty="0">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2930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コンテクスト</a:t>
            </a:r>
            <a:r>
              <a:rPr kumimoji="1" lang="ja-JP" altLang="en-US" sz="2000" dirty="0">
                <a:latin typeface="Meiryo UI" panose="020B0604030504040204" pitchFamily="50" charset="-128"/>
                <a:ea typeface="Meiryo UI" panose="020B0604030504040204" pitchFamily="50" charset="-128"/>
              </a:rPr>
              <a:t>と呼ばれる仕組みを使うと、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プロパティを使わずに</a:t>
            </a:r>
            <a:r>
              <a:rPr kumimoji="1" lang="ja-JP" altLang="en-US" sz="2000" dirty="0">
                <a:highlight>
                  <a:srgbClr val="FFFF00"/>
                </a:highlight>
                <a:latin typeface="Meiryo UI" panose="020B0604030504040204" pitchFamily="50" charset="-128"/>
                <a:ea typeface="Meiryo UI" panose="020B0604030504040204" pitchFamily="50" charset="-128"/>
              </a:rPr>
              <a:t>コンポ間でデータを共有</a:t>
            </a:r>
            <a:r>
              <a:rPr kumimoji="1" lang="ja-JP" altLang="en-US" sz="2000" dirty="0">
                <a:latin typeface="Meiryo UI" panose="020B0604030504040204" pitchFamily="50" charset="-128"/>
                <a:ea typeface="Meiryo UI" panose="020B0604030504040204" pitchFamily="50" charset="-128"/>
              </a:rPr>
              <a:t>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B0C27535-F584-4A79-B8E9-BD79A80DA9D0}"/>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3427643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ユーザの認証に関する値</a:t>
            </a:r>
            <a:r>
              <a:rPr kumimoji="1" lang="ja-JP" altLang="en-US" sz="2000" dirty="0">
                <a:latin typeface="Meiryo UI" panose="020B0604030504040204" pitchFamily="50" charset="-128"/>
                <a:ea typeface="Meiryo UI" panose="020B0604030504040204" pitchFamily="50" charset="-128"/>
              </a:rPr>
              <a:t>をどのコンポからでも使用できるようにユーザコンテクストを作成します。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a:t>
            </a: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ユーザの認証に関する処理</a:t>
            </a:r>
            <a:r>
              <a:rPr kumimoji="1" lang="ja-JP" altLang="en-US" sz="2000" dirty="0">
                <a:latin typeface="Meiryo UI" panose="020B0604030504040204" pitchFamily="50" charset="-128"/>
                <a:ea typeface="Meiryo UI" panose="020B0604030504040204" pitchFamily="50" charset="-128"/>
              </a:rPr>
              <a:t>を集約したいため、合わせてユーザコンテクストに実装します。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ユーザコンテクストの内容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ログインしているか？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ユーザ登録</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ログアウト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ユーザコンテクストの作成</a:t>
            </a: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2354371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実装済みのファイルがありますのでペーストしましょう。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ユーザコンテクスト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3548698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'../backend/</a:t>
            </a:r>
            <a:r>
              <a:rPr lang="en-US" altLang="ja-JP" sz="900" b="0" dirty="0" err="1">
                <a:solidFill>
                  <a:srgbClr val="428226"/>
                </a:solidFill>
                <a:effectLst/>
                <a:latin typeface="Consolas" panose="020B0609020204030204" pitchFamily="49" charset="0"/>
              </a:rPr>
              <a:t>BackendService</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831469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4" name="テキスト ボックス 13">
            <a:extLst>
              <a:ext uri="{FF2B5EF4-FFF2-40B4-BE49-F238E27FC236}">
                <a16:creationId xmlns:a16="http://schemas.microsoft.com/office/drawing/2014/main" id="{F810A8C5-D595-463F-9B9E-D6DB35B6FBA8}"/>
              </a:ext>
            </a:extLst>
          </p:cNvPr>
          <p:cNvSpPr txBox="1"/>
          <p:nvPr/>
        </p:nvSpPr>
        <p:spPr>
          <a:xfrm>
            <a:off x="6675015" y="2031923"/>
            <a:ext cx="480362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ユーザコンテクストのインタフェースを定義します。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ユーザ登録時の重複エラー、ログイン時の認証失敗エラーの際に返すクラスも定義します。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7262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4" name="テキスト ボックス 23">
            <a:extLst>
              <a:ext uri="{FF2B5EF4-FFF2-40B4-BE49-F238E27FC236}">
                <a16:creationId xmlns:a16="http://schemas.microsoft.com/office/drawing/2014/main" id="{AF965A2C-BCB8-482A-B204-B797E509DB39}"/>
              </a:ext>
            </a:extLst>
          </p:cNvPr>
          <p:cNvSpPr txBox="1"/>
          <p:nvPr/>
        </p:nvSpPr>
        <p:spPr>
          <a:xfrm>
            <a:off x="6675013" y="3065118"/>
            <a:ext cx="273163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D79A2A9-6F27-4FA7-A79C-C3730358476B}"/>
              </a:ext>
            </a:extLst>
          </p:cNvPr>
          <p:cNvSpPr txBox="1"/>
          <p:nvPr/>
        </p:nvSpPr>
        <p:spPr>
          <a:xfrm>
            <a:off x="6675012" y="3482760"/>
            <a:ext cx="4972241"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各コンポでユーザコンテクストを使うためのフックを作成します。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1403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675011" y="3898856"/>
            <a:ext cx="4972241"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ユーザコンテクストを使えるようにするためにプロバイダを作成します。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フックを使ってユーザ名を保持し、ユーザ認証に関わる処理を実装します。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2372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494181" cy="5309146"/>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409</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401</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536875" y="2522601"/>
            <a:ext cx="4972241"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各処理では</a:t>
            </a: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エラー発生時は作成しておいたエラークラスを返します。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845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776283"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 Route, Switch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'./App.css';</a:t>
            </a:r>
          </a:p>
          <a:p>
            <a:r>
              <a:rPr lang="en-US" altLang="ja-JP" sz="900" b="0" dirty="0">
                <a:solidFill>
                  <a:schemeClr val="bg1">
                    <a:lumMod val="65000"/>
                  </a:schemeClr>
                </a:solidFill>
                <a:effectLst/>
                <a:latin typeface="Consolas" panose="020B0609020204030204" pitchFamily="49" charset="0"/>
              </a:rPr>
              <a:t>import { Login } from './components/Login';</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Signup } from './components/Signup';</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Welcome } from './components/Welcome';</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function App()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&lt;Route exact path="/board"&gt;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path="/signup"&gt;</a:t>
            </a:r>
          </a:p>
          <a:p>
            <a:r>
              <a:rPr lang="en-US" altLang="ja-JP" sz="900" b="0" dirty="0">
                <a:solidFill>
                  <a:schemeClr val="bg1">
                    <a:lumMod val="65000"/>
                  </a:schemeClr>
                </a:solidFill>
                <a:effectLst/>
                <a:latin typeface="Consolas" panose="020B0609020204030204" pitchFamily="49" charset="0"/>
              </a:rPr>
              <a:t>            &lt;Signup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path="/login"&gt;</a:t>
            </a:r>
          </a:p>
          <a:p>
            <a:r>
              <a:rPr lang="en-US" altLang="ja-JP" sz="900" b="0" dirty="0">
                <a:solidFill>
                  <a:schemeClr val="bg1">
                    <a:lumMod val="65000"/>
                  </a:schemeClr>
                </a:solidFill>
                <a:effectLst/>
                <a:latin typeface="Consolas" panose="020B0609020204030204" pitchFamily="49" charset="0"/>
              </a:rPr>
              <a:t>            &lt;Login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path="/"&gt;</a:t>
            </a:r>
          </a:p>
          <a:p>
            <a:r>
              <a:rPr lang="en-US" altLang="ja-JP" sz="900" b="0" dirty="0">
                <a:solidFill>
                  <a:schemeClr val="bg1">
                    <a:lumMod val="65000"/>
                  </a:schemeClr>
                </a:solidFill>
                <a:effectLst/>
                <a:latin typeface="Consolas" panose="020B0609020204030204" pitchFamily="49" charset="0"/>
              </a:rPr>
              <a:t>            &lt;Welcome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export default App;</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687438" y="2767915"/>
            <a:ext cx="5470188"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作成したユーザコンテクストを使えるように</a:t>
            </a:r>
            <a:r>
              <a:rPr kumimoji="1" lang="en-US" altLang="ja-JP" sz="1600" dirty="0" err="1">
                <a:solidFill>
                  <a:schemeClr val="bg1"/>
                </a:solidFill>
                <a:latin typeface="Meiryo UI" panose="020B0604030504040204" pitchFamily="50" charset="-128"/>
                <a:ea typeface="Meiryo UI" panose="020B0604030504040204" pitchFamily="50" charset="-128"/>
              </a:rPr>
              <a:t>App.tsx</a:t>
            </a:r>
            <a:r>
              <a:rPr kumimoji="1" lang="ja-JP" altLang="en-US" sz="1600" dirty="0">
                <a:solidFill>
                  <a:schemeClr val="bg1"/>
                </a:solidFill>
                <a:latin typeface="Meiryo UI" panose="020B0604030504040204" pitchFamily="50" charset="-128"/>
                <a:ea typeface="Meiryo UI" panose="020B0604030504040204" pitchFamily="50" charset="-128"/>
              </a:rPr>
              <a:t>を変更します。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UserContextProvider</a:t>
            </a:r>
            <a:r>
              <a:rPr kumimoji="1" lang="ja-JP" altLang="en-US" sz="1600" dirty="0">
                <a:solidFill>
                  <a:schemeClr val="bg1"/>
                </a:solidFill>
                <a:latin typeface="Meiryo UI" panose="020B0604030504040204" pitchFamily="50" charset="-128"/>
                <a:ea typeface="Meiryo UI" panose="020B0604030504040204" pitchFamily="50" charset="-128"/>
              </a:rPr>
              <a:t>で全体を囲みます。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6145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5194572"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isLoggedIn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085398" y="1918864"/>
            <a:ext cx="555449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ログイン状態に応じたナビゲーションヘッダの表示切替を実装します。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ナビゲーションヘッダがログインだけになります。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367ED4F-EE6C-4226-95DC-E66A06B91F29}"/>
              </a:ext>
            </a:extLst>
          </p:cNvPr>
          <p:cNvPicPr>
            <a:picLocks noChangeAspect="1"/>
          </p:cNvPicPr>
          <p:nvPr/>
        </p:nvPicPr>
        <p:blipFill>
          <a:blip r:embed="rId3"/>
          <a:stretch>
            <a:fillRect/>
          </a:stretch>
        </p:blipFill>
        <p:spPr>
          <a:xfrm>
            <a:off x="6863368" y="3263309"/>
            <a:ext cx="3905150" cy="2623121"/>
          </a:xfrm>
          <a:prstGeom prst="rect">
            <a:avLst/>
          </a:prstGeom>
        </p:spPr>
      </p:pic>
    </p:spTree>
    <p:extLst>
      <p:ext uri="{BB962C8B-B14F-4D97-AF65-F5344CB8AC3E}">
        <p14:creationId xmlns:p14="http://schemas.microsoft.com/office/powerpoint/2010/main" val="350260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ユーザコンテクストを使ってログイン、ログアウトを実装します。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ログイン、ログアウト</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pic>
        <p:nvPicPr>
          <p:cNvPr id="21" name="Picture 6" descr="signup">
            <a:extLst>
              <a:ext uri="{FF2B5EF4-FFF2-40B4-BE49-F238E27FC236}">
                <a16:creationId xmlns:a16="http://schemas.microsoft.com/office/drawing/2014/main" id="{0976A442-B92C-4F86-BE69-85D3DBF5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222" y="2990670"/>
            <a:ext cx="5257831" cy="2756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188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5551254"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rgbClr val="3778B7"/>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ログインに失敗しました。名前またはパスワードが正しくありません。</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('/board');</a:t>
            </a: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7" y="1852485"/>
            <a:ext cx="4462546"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onSubmit</a:t>
            </a:r>
            <a:r>
              <a:rPr lang="en-US" altLang="ja-JP" sz="900" b="0" dirty="0">
                <a:solidFill>
                  <a:schemeClr val="bg1">
                    <a:lumMod val="65000"/>
                  </a:schemeClr>
                </a:solidFill>
                <a:effectLst/>
                <a:latin typeface="Consolas" panose="020B0609020204030204" pitchFamily="49" charset="0"/>
              </a:rPr>
              <a:t>={login}&gt;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3052366" y="5376915"/>
            <a:ext cx="5017746"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ユーザコンテクストを使ってログイン処理を実装します。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フックを使ってユーザ名とパスワードを保持します。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認証失敗時のメッセージ表示用に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8524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4122947"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4955595" y="3128166"/>
            <a:ext cx="459244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ユーザコンテクストを使ってログアウト処理を実装します。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75594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pic>
        <p:nvPicPr>
          <p:cNvPr id="4" name="図 3">
            <a:extLst>
              <a:ext uri="{FF2B5EF4-FFF2-40B4-BE49-F238E27FC236}">
                <a16:creationId xmlns:a16="http://schemas.microsoft.com/office/drawing/2014/main" id="{E4A81314-8E47-43BD-89F8-677D2BE68695}"/>
              </a:ext>
            </a:extLst>
          </p:cNvPr>
          <p:cNvPicPr>
            <a:picLocks noChangeAspect="1"/>
          </p:cNvPicPr>
          <p:nvPr/>
        </p:nvPicPr>
        <p:blipFill>
          <a:blip r:embed="rId3"/>
          <a:stretch>
            <a:fillRect/>
          </a:stretch>
        </p:blipFill>
        <p:spPr>
          <a:xfrm>
            <a:off x="1171019" y="2189514"/>
            <a:ext cx="3891187" cy="3274828"/>
          </a:xfrm>
          <a:prstGeom prst="rect">
            <a:avLst/>
          </a:prstGeom>
        </p:spPr>
      </p:pic>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ログインできることを確認しましょう。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あれ？何も入力しなくてもログインできる？</a:t>
            </a:r>
            <a:endParaRPr kumimoji="1" lang="en-US" altLang="ja-JP" sz="2000" dirty="0">
              <a:latin typeface="Meiryo UI" panose="020B0604030504040204" pitchFamily="50" charset="-128"/>
              <a:ea typeface="Meiryo UI" panose="020B0604030504040204" pitchFamily="50" charset="-128"/>
            </a:endParaRPr>
          </a:p>
        </p:txBody>
      </p:sp>
      <p:sp>
        <p:nvSpPr>
          <p:cNvPr id="7" name="矢印: 右 6">
            <a:extLst>
              <a:ext uri="{FF2B5EF4-FFF2-40B4-BE49-F238E27FC236}">
                <a16:creationId xmlns:a16="http://schemas.microsoft.com/office/drawing/2014/main" id="{5D89CED2-C24E-4C90-8F10-3347A0C46933}"/>
              </a:ext>
            </a:extLst>
          </p:cNvPr>
          <p:cNvSpPr/>
          <p:nvPr/>
        </p:nvSpPr>
        <p:spPr>
          <a:xfrm>
            <a:off x="5577509" y="36457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7989A7EE-8E0A-4EA8-BAF7-2EAB5BA7DE35}"/>
              </a:ext>
            </a:extLst>
          </p:cNvPr>
          <p:cNvPicPr>
            <a:picLocks noChangeAspect="1"/>
          </p:cNvPicPr>
          <p:nvPr/>
        </p:nvPicPr>
        <p:blipFill>
          <a:blip r:embed="rId4"/>
          <a:stretch>
            <a:fillRect/>
          </a:stretch>
        </p:blipFill>
        <p:spPr>
          <a:xfrm>
            <a:off x="6572358" y="2158019"/>
            <a:ext cx="3891187" cy="3274828"/>
          </a:xfrm>
          <a:prstGeom prst="rect">
            <a:avLst/>
          </a:prstGeom>
        </p:spPr>
      </p:pic>
      <p:sp>
        <p:nvSpPr>
          <p:cNvPr id="12" name="矢印: 右 11">
            <a:extLst>
              <a:ext uri="{FF2B5EF4-FFF2-40B4-BE49-F238E27FC236}">
                <a16:creationId xmlns:a16="http://schemas.microsoft.com/office/drawing/2014/main" id="{88D719E4-AE8D-4387-A224-6E0F0668F375}"/>
              </a:ext>
            </a:extLst>
          </p:cNvPr>
          <p:cNvSpPr/>
          <p:nvPr/>
        </p:nvSpPr>
        <p:spPr>
          <a:xfrm rot="1207736">
            <a:off x="2008514" y="35999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FA56D981-7B44-43B6-B1FC-699BA382FEDA}"/>
              </a:ext>
            </a:extLst>
          </p:cNvPr>
          <p:cNvSpPr/>
          <p:nvPr/>
        </p:nvSpPr>
        <p:spPr>
          <a:xfrm rot="13511430">
            <a:off x="10087426" y="2915270"/>
            <a:ext cx="479546" cy="317530"/>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03277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5551254" cy="35086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 } from '../hooks/</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6" y="1844715"/>
            <a:ext cx="5958193" cy="4062651"/>
          </a:xfrm>
          <a:prstGeom prst="rect">
            <a:avLst/>
          </a:prstGeom>
          <a:solidFill>
            <a:schemeClr val="accent3">
              <a:lumMod val="20000"/>
              <a:lumOff val="80000"/>
            </a:schemeClr>
          </a:solidFill>
        </p:spPr>
        <p:txBody>
          <a:bodyPr wrap="square" bIns="0" rtlCol="0">
            <a:spAutoFit/>
          </a:bodyPr>
          <a:lstStyle/>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="error"&gt;{</a:t>
            </a:r>
            <a:r>
              <a:rPr lang="en-US" altLang="ja-JP" sz="900" b="0" dirty="0" err="1">
                <a:solidFill>
                  <a:schemeClr val="bg1">
                    <a:lumMod val="65000"/>
                  </a:schemeClr>
                </a:solidFill>
                <a:effectLst/>
                <a:latin typeface="Consolas" panose="020B0609020204030204" pitchFamily="49" charset="0"/>
              </a:rPr>
              <a:t>formError</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err="1">
                <a:solidFill>
                  <a:schemeClr val="bg1">
                    <a:lumMod val="65000"/>
                  </a:schemeClr>
                </a:solidFill>
                <a:effectLst/>
                <a:latin typeface="Consolas" panose="020B0609020204030204" pitchFamily="49" charset="0"/>
              </a:rPr>
              <a:t>userNameAttributes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err="1">
                <a:solidFill>
                  <a:schemeClr val="bg1">
                    <a:lumMod val="65000"/>
                  </a:schemeClr>
                </a:solidFill>
                <a:effectLst/>
                <a:latin typeface="Consolas" panose="020B0609020204030204" pitchFamily="49" charset="0"/>
              </a:rPr>
              <a:t>passwordAttributes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844890" y="5725425"/>
            <a:ext cx="4631989"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validation</a:t>
            </a:r>
            <a:r>
              <a:rPr kumimoji="1" lang="ja-JP" altLang="en-US" sz="1600" dirty="0">
                <a:solidFill>
                  <a:schemeClr val="bg1"/>
                </a:solidFill>
                <a:latin typeface="Meiryo UI" panose="020B0604030504040204" pitchFamily="50" charset="-128"/>
                <a:ea typeface="Meiryo UI" panose="020B0604030504040204" pitchFamily="50" charset="-128"/>
              </a:rPr>
              <a:t>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80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a:latin typeface="Meiryo UI" panose="020B0604030504040204" pitchFamily="50" charset="-128"/>
                <a:ea typeface="Meiryo UI" panose="020B0604030504040204" pitchFamily="50" charset="-128"/>
              </a:rPr>
              <a:t>App.css</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1454175" cy="1015663"/>
          </a:xfrm>
          <a:prstGeom prst="rect">
            <a:avLst/>
          </a:prstGeom>
          <a:solidFill>
            <a:schemeClr val="accent3">
              <a:lumMod val="20000"/>
              <a:lumOff val="80000"/>
            </a:schemeClr>
          </a:solidFill>
        </p:spPr>
        <p:txBody>
          <a:bodyPr wrap="square" bIns="0" rtlCol="0">
            <a:spAutoFit/>
          </a:bodyPr>
          <a:lstStyle/>
          <a:p>
            <a:r>
              <a:rPr lang="es-ES" altLang="ja-JP" sz="900" b="0" dirty="0">
                <a:solidFill>
                  <a:schemeClr val="bg1">
                    <a:lumMod val="65000"/>
                  </a:schemeClr>
                </a:solidFill>
                <a:effectLst/>
                <a:latin typeface="Consolas" panose="020B0609020204030204" pitchFamily="49" charset="0"/>
              </a:rPr>
              <a:t>body {</a:t>
            </a:r>
          </a:p>
          <a:p>
            <a:r>
              <a:rPr lang="es-ES" altLang="ja-JP" sz="900" b="0" dirty="0">
                <a:solidFill>
                  <a:schemeClr val="bg1">
                    <a:lumMod val="65000"/>
                  </a:schemeClr>
                </a:solidFill>
                <a:effectLst/>
                <a:latin typeface="Consolas" panose="020B0609020204030204" pitchFamily="49" charset="0"/>
              </a:rPr>
              <a:t>    margin: 0;</a:t>
            </a:r>
          </a:p>
          <a:p>
            <a:r>
              <a:rPr lang="es-ES" altLang="ja-JP" sz="900" b="0" dirty="0">
                <a:solidFill>
                  <a:schemeClr val="bg1">
                    <a:lumMod val="65000"/>
                  </a:schemeClr>
                </a:solidFill>
                <a:effectLst/>
                <a:latin typeface="Consolas" panose="020B0609020204030204" pitchFamily="49" charset="0"/>
              </a:rPr>
              <a:t>}</a:t>
            </a:r>
          </a:p>
          <a:p>
            <a:br>
              <a:rPr lang="es-ES" altLang="ja-JP" sz="900" b="0" dirty="0">
                <a:solidFill>
                  <a:srgbClr val="1A1A1A"/>
                </a:solidFill>
                <a:effectLst/>
                <a:latin typeface="Consolas" panose="020B0609020204030204" pitchFamily="49" charset="0"/>
              </a:rPr>
            </a:br>
            <a:r>
              <a:rPr lang="es-ES" altLang="ja-JP" sz="900" b="0" dirty="0">
                <a:solidFill>
                  <a:srgbClr val="3778B7"/>
                </a:solidFill>
                <a:effectLst/>
                <a:latin typeface="Consolas" panose="020B0609020204030204" pitchFamily="49" charset="0"/>
              </a:rPr>
              <a:t>.</a:t>
            </a:r>
            <a:r>
              <a:rPr lang="es-ES" altLang="ja-JP" sz="900" b="0" dirty="0">
                <a:solidFill>
                  <a:srgbClr val="B052A1"/>
                </a:solidFill>
                <a:effectLst/>
                <a:latin typeface="Consolas" panose="020B0609020204030204" pitchFamily="49" charset="0"/>
              </a:rPr>
              <a:t>error</a:t>
            </a:r>
            <a:r>
              <a:rPr lang="es-ES" altLang="ja-JP" sz="900" b="0" dirty="0">
                <a:solidFill>
                  <a:srgbClr val="1A1A1A"/>
                </a:solidFill>
                <a:effectLst/>
                <a:latin typeface="Consolas" panose="020B0609020204030204" pitchFamily="49" charset="0"/>
              </a:rPr>
              <a:t> {</a:t>
            </a:r>
          </a:p>
          <a:p>
            <a:r>
              <a:rPr lang="es-ES" altLang="ja-JP" sz="900" b="0" dirty="0">
                <a:solidFill>
                  <a:srgbClr val="1A1A1A"/>
                </a:solidFill>
                <a:effectLst/>
                <a:latin typeface="Consolas" panose="020B0609020204030204" pitchFamily="49" charset="0"/>
              </a:rPr>
              <a:t>    </a:t>
            </a:r>
            <a:r>
              <a:rPr lang="es-ES" altLang="ja-JP" sz="900" b="0" dirty="0">
                <a:solidFill>
                  <a:srgbClr val="428226"/>
                </a:solidFill>
                <a:effectLst/>
                <a:latin typeface="Consolas" panose="020B0609020204030204" pitchFamily="49" charset="0"/>
              </a:rPr>
              <a:t>color</a:t>
            </a:r>
            <a:r>
              <a:rPr lang="es-ES" altLang="ja-JP" sz="900" b="0" dirty="0">
                <a:solidFill>
                  <a:srgbClr val="1A1A1A"/>
                </a:solidFill>
                <a:effectLst/>
                <a:latin typeface="Consolas" panose="020B0609020204030204" pitchFamily="49" charset="0"/>
              </a:rPr>
              <a:t>: </a:t>
            </a:r>
            <a:r>
              <a:rPr lang="es-ES" altLang="ja-JP" sz="900" b="0" dirty="0">
                <a:solidFill>
                  <a:srgbClr val="C94824"/>
                </a:solidFill>
                <a:effectLst/>
                <a:latin typeface="Consolas" panose="020B0609020204030204" pitchFamily="49" charset="0"/>
              </a:rPr>
              <a:t>red</a:t>
            </a:r>
            <a:r>
              <a:rPr lang="es-ES" altLang="ja-JP" sz="900" b="0" dirty="0">
                <a:solidFill>
                  <a:srgbClr val="1A1A1A"/>
                </a:solidFill>
                <a:effectLst/>
                <a:latin typeface="Consolas" panose="020B0609020204030204" pitchFamily="49" charset="0"/>
              </a:rPr>
              <a:t>;</a:t>
            </a:r>
          </a:p>
          <a:p>
            <a:r>
              <a:rPr lang="es-ES" altLang="ja-JP" sz="900" b="0" dirty="0">
                <a:solidFill>
                  <a:srgbClr val="1A1A1A"/>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544747" y="3065118"/>
            <a:ext cx="3538156"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エラーメッセージのスタイルを追加します。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88880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バリデーションされることを確認しましょう。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pic>
        <p:nvPicPr>
          <p:cNvPr id="6" name="図 5">
            <a:extLst>
              <a:ext uri="{FF2B5EF4-FFF2-40B4-BE49-F238E27FC236}">
                <a16:creationId xmlns:a16="http://schemas.microsoft.com/office/drawing/2014/main" id="{86CACC13-67D4-440A-9675-FFA2ADC8C7F1}"/>
              </a:ext>
            </a:extLst>
          </p:cNvPr>
          <p:cNvPicPr>
            <a:picLocks noChangeAspect="1"/>
          </p:cNvPicPr>
          <p:nvPr/>
        </p:nvPicPr>
        <p:blipFill>
          <a:blip r:embed="rId3"/>
          <a:stretch>
            <a:fillRect/>
          </a:stretch>
        </p:blipFill>
        <p:spPr>
          <a:xfrm>
            <a:off x="1000899" y="2274628"/>
            <a:ext cx="3891188" cy="3274829"/>
          </a:xfrm>
          <a:prstGeom prst="rect">
            <a:avLst/>
          </a:prstGeom>
        </p:spPr>
      </p:pic>
    </p:spTree>
    <p:extLst>
      <p:ext uri="{BB962C8B-B14F-4D97-AF65-F5344CB8AC3E}">
        <p14:creationId xmlns:p14="http://schemas.microsoft.com/office/powerpoint/2010/main" val="16014920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8389"/>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インテックグループ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約</a:t>
            </a:r>
            <a:r>
              <a:rPr lang="en-US" altLang="ja-JP" sz="4400" b="1" dirty="0">
                <a:solidFill>
                  <a:schemeClr val="bg1"/>
                </a:solidFill>
                <a:latin typeface="Meiryo UI" panose="020B0604030504040204" pitchFamily="50" charset="-128"/>
                <a:ea typeface="Meiryo UI" panose="020B0604030504040204" pitchFamily="50" charset="-128"/>
              </a:rPr>
              <a:t>370</a:t>
            </a:r>
            <a:r>
              <a:rPr lang="ja-JP" altLang="en-US" sz="4400" b="1" dirty="0">
                <a:solidFill>
                  <a:schemeClr val="bg1"/>
                </a:solidFill>
                <a:latin typeface="Meiryo UI" panose="020B0604030504040204" pitchFamily="50" charset="-128"/>
                <a:ea typeface="Meiryo UI" panose="020B0604030504040204" pitchFamily="50" charset="-128"/>
              </a:rPr>
              <a:t>件</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社内の</a:t>
            </a:r>
            <a:r>
              <a:rPr lang="en-US" altLang="ja-JP" sz="4400" b="1" dirty="0">
                <a:solidFill>
                  <a:schemeClr val="accent5"/>
                </a:solidFill>
                <a:latin typeface="Meiryo UI" panose="020B0604030504040204" pitchFamily="50" charset="-128"/>
                <a:ea typeface="Meiryo UI" panose="020B0604030504040204" pitchFamily="50" charset="-128"/>
              </a:rPr>
              <a:t>QA</a:t>
            </a:r>
            <a:r>
              <a:rPr lang="ja-JP" altLang="en-US" sz="4400" b="1" dirty="0">
                <a:solidFill>
                  <a:schemeClr val="accent5"/>
                </a:solidFill>
                <a:latin typeface="Meiryo UI" panose="020B0604030504040204" pitchFamily="50" charset="-128"/>
                <a:ea typeface="Meiryo UI" panose="020B0604030504040204" pitchFamily="50" charset="-128"/>
              </a:rPr>
              <a:t>サービスの半年間の質問数</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グループ全体</a:t>
            </a:r>
            <a:r>
              <a:rPr lang="en-US" altLang="ja-JP" sz="4400" b="1" dirty="0">
                <a:solidFill>
                  <a:schemeClr val="accent5"/>
                </a:solidFill>
                <a:latin typeface="Meiryo UI" panose="020B0604030504040204" pitchFamily="50" charset="-128"/>
                <a:ea typeface="Meiryo UI" panose="020B0604030504040204" pitchFamily="50" charset="-128"/>
              </a:rPr>
              <a:t>2</a:t>
            </a:r>
            <a:r>
              <a:rPr lang="ja-JP" altLang="en-US" sz="4400" b="1" dirty="0">
                <a:solidFill>
                  <a:schemeClr val="accent5"/>
                </a:solidFill>
                <a:latin typeface="Meiryo UI" panose="020B0604030504040204" pitchFamily="50" charset="-128"/>
                <a:ea typeface="Meiryo UI" panose="020B0604030504040204" pitchFamily="50" charset="-128"/>
              </a:rPr>
              <a:t>万人の総力で戦う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3221344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pic>
        <p:nvPicPr>
          <p:cNvPr id="4" name="Picture 4" descr="signup">
            <a:extLst>
              <a:ext uri="{FF2B5EF4-FFF2-40B4-BE49-F238E27FC236}">
                <a16:creationId xmlns:a16="http://schemas.microsoft.com/office/drawing/2014/main" id="{7CF2C240-196E-448E-BAE1-7A7F74AB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442" y="2785278"/>
            <a:ext cx="5601586" cy="2954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92F7137-1B8B-49D6-B97A-F51702E338E9}"/>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ユーザコンテクストを使ってユーザ登録を実装します。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ハンズオン最後の作業</a:t>
            </a:r>
            <a:r>
              <a:rPr kumimoji="1" lang="ja-JP" altLang="en-US" sz="2000" dirty="0">
                <a:latin typeface="Meiryo UI" panose="020B0604030504040204" pitchFamily="50" charset="-128"/>
                <a:ea typeface="Meiryo UI" panose="020B0604030504040204" pitchFamily="50" charset="-128"/>
              </a:rPr>
              <a:t>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次のページの完成版ソースを参考に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ユーザ登録を実装してみてください。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70608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107996"/>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533508"/>
            <a:ext cx="5260631"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minLength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パスワードは</a:t>
            </a:r>
            <a:r>
              <a:rPr lang="en-US" altLang="ja-JP" sz="900" b="0" dirty="0">
                <a:solidFill>
                  <a:srgbClr val="428226"/>
                </a:solidFill>
                <a:effectLst/>
                <a:latin typeface="Consolas" panose="020B0609020204030204" pitchFamily="49" charset="0"/>
              </a:rPr>
              <a:t>4</a:t>
            </a:r>
            <a:r>
              <a:rPr lang="ja-JP" altLang="en-US" sz="900" b="0" dirty="0">
                <a:solidFill>
                  <a:srgbClr val="428226"/>
                </a:solidFill>
                <a:effectLst/>
                <a:latin typeface="Consolas" panose="020B0609020204030204" pitchFamily="49" charset="0"/>
              </a:rPr>
              <a:t>桁以上入力してください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signup: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サインアップに失敗しました。同じ名前が登録されています。</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p>
        </p:txBody>
      </p:sp>
      <p:sp>
        <p:nvSpPr>
          <p:cNvPr id="4" name="テキスト ボックス 3">
            <a:extLst>
              <a:ext uri="{FF2B5EF4-FFF2-40B4-BE49-F238E27FC236}">
                <a16:creationId xmlns:a16="http://schemas.microsoft.com/office/drawing/2014/main" id="{673A4E78-1C31-45AC-83BC-B1997FFFA1AB}"/>
              </a:ext>
            </a:extLst>
          </p:cNvPr>
          <p:cNvSpPr txBox="1"/>
          <p:nvPr/>
        </p:nvSpPr>
        <p:spPr>
          <a:xfrm>
            <a:off x="5911702" y="1533507"/>
            <a:ext cx="5996763"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03585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4197773" cy="314723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7777133" y="496127"/>
            <a:ext cx="345017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TIS</a:t>
            </a:r>
            <a:r>
              <a:rPr kumimoji="1" lang="ja-JP" altLang="en-US" sz="1600" dirty="0">
                <a:solidFill>
                  <a:schemeClr val="bg1"/>
                </a:solidFill>
                <a:latin typeface="Meiryo UI" panose="020B0604030504040204" pitchFamily="50" charset="-128"/>
                <a:ea typeface="Meiryo UI" panose="020B0604030504040204" pitchFamily="50" charset="-128"/>
              </a:rPr>
              <a:t>新卒採用のエントリーページ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https://www.tis.co.jp/recruit/</a:t>
            </a:r>
          </a:p>
        </p:txBody>
      </p:sp>
    </p:spTree>
    <p:extLst>
      <p:ext uri="{BB962C8B-B14F-4D97-AF65-F5344CB8AC3E}">
        <p14:creationId xmlns:p14="http://schemas.microsoft.com/office/powerpoint/2010/main" val="1585852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13893</Words>
  <Application>Microsoft Office PowerPoint</Application>
  <PresentationFormat>ワイド画面</PresentationFormat>
  <Paragraphs>1868</Paragraphs>
  <Slides>97</Slides>
  <Notes>74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97</vt:i4>
      </vt:variant>
    </vt:vector>
  </HeadingPairs>
  <TitlesOfParts>
    <vt:vector size="104" baseType="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964</cp:revision>
  <cp:lastPrinted>2020-09-13T05:23:33Z</cp:lastPrinted>
  <dcterms:created xsi:type="dcterms:W3CDTF">2020-07-21T07:01:02Z</dcterms:created>
  <dcterms:modified xsi:type="dcterms:W3CDTF">2020-10-01T03:59:14Z</dcterms:modified>
</cp:coreProperties>
</file>